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8"/>
  </p:notesMasterIdLst>
  <p:sldIdLst>
    <p:sldId id="256" r:id="rId2"/>
    <p:sldId id="257" r:id="rId3"/>
    <p:sldId id="259" r:id="rId4"/>
    <p:sldId id="271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303" autoAdjust="0"/>
  </p:normalViewPr>
  <p:slideViewPr>
    <p:cSldViewPr>
      <p:cViewPr varScale="1">
        <p:scale>
          <a:sx n="70" d="100"/>
          <a:sy n="70" d="100"/>
        </p:scale>
        <p:origin x="-5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6D3B3C-2EE5-4B29-BA75-1CC94D3F2339}" type="datetimeFigureOut">
              <a:rPr lang="th-TH" smtClean="0"/>
              <a:pPr/>
              <a:t>22/10/56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E8C5B4-103E-4E7A-AB5F-26B3C2B4BD8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5747641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E8C5B4-103E-4E7A-AB5F-26B3C2B4BD8C}" type="slidenum">
              <a:rPr lang="th-TH" smtClean="0"/>
              <a:pPr/>
              <a:t>12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8576436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ตัวแทนวันที่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D1D91E68-5C19-4C74-8A0C-3202A636F46C}" type="datetimeFigureOut">
              <a:rPr lang="th-TH" smtClean="0"/>
              <a:pPr/>
              <a:t>22/10/56</a:t>
            </a:fld>
            <a:endParaRPr lang="th-TH"/>
          </a:p>
        </p:txBody>
      </p:sp>
      <p:sp>
        <p:nvSpPr>
          <p:cNvPr id="17" name="ตัวแทนท้ายกระดาษ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th-TH"/>
          </a:p>
        </p:txBody>
      </p:sp>
      <p:sp>
        <p:nvSpPr>
          <p:cNvPr id="10" name="สี่เหลี่ยมผืนผ้า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สี่เหลี่ยมผืนผ้า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สี่เหลี่ยมผืนผ้า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ตัวเชื่อมต่อตรง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ตัวเชื่อมต่อตรง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ตัวเชื่อมต่อตรง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ตัวเชื่อมต่อตรง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ตัวเชื่อมต่อตรง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ตัวเชื่อมต่อตรง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สี่เหลี่ยมผืนผ้า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วงรี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วงรี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วงรี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วงรี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วงรี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ตัวแทนหมายเลขภาพนิ่ง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52693655-88BC-4EB5-8091-DCABC9D02A0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91E68-5C19-4C74-8A0C-3202A636F46C}" type="datetimeFigureOut">
              <a:rPr lang="th-TH" smtClean="0"/>
              <a:pPr/>
              <a:t>22/10/56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93655-88BC-4EB5-8091-DCABC9D02A0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91E68-5C19-4C74-8A0C-3202A636F46C}" type="datetimeFigureOut">
              <a:rPr lang="th-TH" smtClean="0"/>
              <a:pPr/>
              <a:t>22/10/56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93655-88BC-4EB5-8091-DCABC9D02A0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8" name="ตัวแทนเนื้อหา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1D91E68-5C19-4C74-8A0C-3202A636F46C}" type="datetimeFigureOut">
              <a:rPr lang="th-TH" smtClean="0"/>
              <a:pPr/>
              <a:t>22/10/56</a:t>
            </a:fld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2693655-88BC-4EB5-8091-DCABC9D02A03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0" name="ตัวแทนท้ายกระดาษ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D1D91E68-5C19-4C74-8A0C-3202A636F46C}" type="datetimeFigureOut">
              <a:rPr lang="th-TH" smtClean="0"/>
              <a:pPr/>
              <a:t>22/10/56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th-TH"/>
          </a:p>
        </p:txBody>
      </p:sp>
      <p:sp>
        <p:nvSpPr>
          <p:cNvPr id="9" name="สี่เหลี่ยมผืนผ้า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ตัวเชื่อมต่อตรง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ตัวเชื่อมต่อตรง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ตัวเชื่อมต่อตรง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ตัวเชื่อมต่อตรง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ตัวเชื่อมต่อตรง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วงรี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วงรี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วงรี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วงรี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วงรี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ตัวเชื่อมต่อตรง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52693655-88BC-4EB5-8091-DCABC9D02A0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91E68-5C19-4C74-8A0C-3202A636F46C}" type="datetimeFigureOut">
              <a:rPr lang="th-TH" smtClean="0"/>
              <a:pPr/>
              <a:t>22/10/56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93655-88BC-4EB5-8091-DCABC9D02A03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9" name="ตัวแทนเนื้อหา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1" name="ตัวแทนเนื้อหา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91E68-5C19-4C74-8A0C-3202A636F46C}" type="datetimeFigureOut">
              <a:rPr lang="th-TH" smtClean="0"/>
              <a:pPr/>
              <a:t>22/10/56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93655-88BC-4EB5-8091-DCABC9D02A03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1" name="ตัวแทนเนื้อหา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3" name="ตัวแทนเนื้อหา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2" name="ตัวแทนข้อความ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4" name="ตัวแทนข้อความ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6" name="ตัวแทนวันที่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1D91E68-5C19-4C74-8A0C-3202A636F46C}" type="datetimeFigureOut">
              <a:rPr lang="th-TH" smtClean="0"/>
              <a:pPr/>
              <a:t>22/10/56</a:t>
            </a:fld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2693655-88BC-4EB5-8091-DCABC9D02A03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91E68-5C19-4C74-8A0C-3202A636F46C}" type="datetimeFigureOut">
              <a:rPr lang="th-TH" smtClean="0"/>
              <a:pPr/>
              <a:t>22/10/56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93655-88BC-4EB5-8091-DCABC9D02A0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ตัวเชื่อมต่อตรง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8" name="ตัวเชื่อมต่อตรง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ตัวเชื่อมต่อตรง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ตัวเชื่อมต่อตรง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วงรี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ตัวแทนเนื้อหา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1" name="ตัวแทนวันที่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1D91E68-5C19-4C74-8A0C-3202A636F46C}" type="datetimeFigureOut">
              <a:rPr lang="th-TH" smtClean="0"/>
              <a:pPr/>
              <a:t>22/10/56</a:t>
            </a:fld>
            <a:endParaRPr lang="th-TH"/>
          </a:p>
        </p:txBody>
      </p:sp>
      <p:sp>
        <p:nvSpPr>
          <p:cNvPr id="22" name="ตัวแทนหมายเลขภาพนิ่ง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2693655-88BC-4EB5-8091-DCABC9D02A03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23" name="ตัวแทนท้ายกระดาษ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วงรี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0" name="ตัวเชื่อมต่อตรง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ตัวเชื่อมต่อตรง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ตัวเชื่อมต่อตรง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ตัวเชื่อมต่อตรง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ตัวแทนวันที่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1D91E68-5C19-4C74-8A0C-3202A636F46C}" type="datetimeFigureOut">
              <a:rPr lang="th-TH" smtClean="0"/>
              <a:pPr/>
              <a:t>22/10/56</a:t>
            </a:fld>
            <a:endParaRPr lang="th-TH"/>
          </a:p>
        </p:txBody>
      </p:sp>
      <p:sp>
        <p:nvSpPr>
          <p:cNvPr id="18" name="ตัวแทนหมายเลขภาพนิ่ง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2693655-88BC-4EB5-8091-DCABC9D02A03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21" name="ตัวแทนท้ายกระดาษ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ตัวเชื่อมต่อตรง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ตัวแทนชื่อเรื่อง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แทนข้อความ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แทนวันที่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1D91E68-5C19-4C74-8A0C-3202A636F46C}" type="datetimeFigureOut">
              <a:rPr lang="th-TH" smtClean="0"/>
              <a:pPr/>
              <a:t>22/10/56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7" name="ตัวเชื่อมต่อตรง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ตัวเชื่อมต่อตรง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วงรี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ตัวแทน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52693655-88BC-4EB5-8091-DCABC9D02A03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09600" y="533400"/>
            <a:ext cx="7772400" cy="5181600"/>
          </a:xfrm>
        </p:spPr>
        <p:txBody>
          <a:bodyPr>
            <a:noAutofit/>
          </a:bodyPr>
          <a:lstStyle/>
          <a:p>
            <a:pPr algn="ctr"/>
            <a:r>
              <a:rPr lang="th-TH" sz="3600" dirty="0" smtClean="0">
                <a:solidFill>
                  <a:srgbClr val="00B050"/>
                </a:solidFill>
              </a:rPr>
              <a:t>บรรยายพิเศษ</a:t>
            </a:r>
            <a:r>
              <a:rPr lang="th-TH" sz="3600" dirty="0" smtClean="0">
                <a:solidFill>
                  <a:srgbClr val="0070C0"/>
                </a:solidFill>
              </a:rPr>
              <a:t/>
            </a:r>
            <a:br>
              <a:rPr lang="th-TH" sz="3600" dirty="0" smtClean="0">
                <a:solidFill>
                  <a:srgbClr val="0070C0"/>
                </a:solidFill>
              </a:rPr>
            </a:br>
            <a:r>
              <a:rPr lang="th-TH" sz="3600" dirty="0" smtClean="0">
                <a:solidFill>
                  <a:srgbClr val="0070C0"/>
                </a:solidFill>
              </a:rPr>
              <a:t>การอุทธรณ์และการร้องทุกข์ การดำเนินคดีปกครอง</a:t>
            </a:r>
            <a:br>
              <a:rPr lang="th-TH" sz="3600" dirty="0" smtClean="0">
                <a:solidFill>
                  <a:srgbClr val="0070C0"/>
                </a:solidFill>
              </a:rPr>
            </a:br>
            <a:r>
              <a:rPr lang="th-TH" sz="3600" dirty="0" smtClean="0">
                <a:solidFill>
                  <a:srgbClr val="0070C0"/>
                </a:solidFill>
              </a:rPr>
              <a:t>การ</a:t>
            </a:r>
            <a:r>
              <a:rPr lang="th-TH" sz="3600" dirty="0">
                <a:solidFill>
                  <a:srgbClr val="0070C0"/>
                </a:solidFill>
              </a:rPr>
              <a:t>ปฏิบัติงานเกี่ยวกับงานการเงินและ</a:t>
            </a:r>
            <a:r>
              <a:rPr lang="th-TH" sz="3600" dirty="0" smtClean="0">
                <a:solidFill>
                  <a:srgbClr val="0070C0"/>
                </a:solidFill>
              </a:rPr>
              <a:t>พัสดุ</a:t>
            </a:r>
            <a:br>
              <a:rPr lang="th-TH" sz="3600" dirty="0" smtClean="0">
                <a:solidFill>
                  <a:srgbClr val="0070C0"/>
                </a:solidFill>
              </a:rPr>
            </a:br>
            <a:r>
              <a:rPr lang="th-TH" sz="3600" dirty="0" smtClean="0">
                <a:solidFill>
                  <a:srgbClr val="0070C0"/>
                </a:solidFill>
              </a:rPr>
              <a:t> </a:t>
            </a:r>
            <a:r>
              <a:rPr lang="th-TH" sz="3600" dirty="0">
                <a:solidFill>
                  <a:srgbClr val="0070C0"/>
                </a:solidFill>
              </a:rPr>
              <a:t>แก่ข้าราชการครูและบุคลากรทางการศึกษา</a:t>
            </a:r>
            <a:r>
              <a:rPr lang="en-US" sz="3600" dirty="0">
                <a:solidFill>
                  <a:srgbClr val="0070C0"/>
                </a:solidFill>
              </a:rPr>
              <a:t/>
            </a:r>
            <a:br>
              <a:rPr lang="en-US" sz="3600" dirty="0">
                <a:solidFill>
                  <a:srgbClr val="0070C0"/>
                </a:solidFill>
              </a:rPr>
            </a:br>
            <a:r>
              <a:rPr lang="th-TH" sz="3600" dirty="0" smtClean="0">
                <a:solidFill>
                  <a:srgbClr val="0070C0"/>
                </a:solidFill>
              </a:rPr>
              <a:t/>
            </a:r>
            <a:br>
              <a:rPr lang="th-TH" sz="3600" dirty="0" smtClean="0">
                <a:solidFill>
                  <a:srgbClr val="0070C0"/>
                </a:solidFill>
              </a:rPr>
            </a:br>
            <a:r>
              <a:rPr lang="th-TH" sz="3600" dirty="0" smtClean="0">
                <a:solidFill>
                  <a:srgbClr val="00B050"/>
                </a:solidFill>
              </a:rPr>
              <a:t>โดย</a:t>
            </a:r>
            <a:r>
              <a:rPr lang="th-TH" sz="3600" dirty="0" smtClean="0"/>
              <a:t/>
            </a:r>
            <a:br>
              <a:rPr lang="th-TH" sz="3600" dirty="0" smtClean="0"/>
            </a:br>
            <a:r>
              <a:rPr lang="th-TH" sz="3600" dirty="0" smtClean="0"/>
              <a:t/>
            </a:r>
            <a:br>
              <a:rPr lang="th-TH" sz="3600" dirty="0" smtClean="0"/>
            </a:br>
            <a:r>
              <a:rPr lang="th-TH" sz="4400" dirty="0" smtClean="0">
                <a:solidFill>
                  <a:srgbClr val="FF0000"/>
                </a:solidFill>
              </a:rPr>
              <a:t>นายพินิจศักดิ์  สุวรรณรังค์</a:t>
            </a:r>
            <a:br>
              <a:rPr lang="th-TH" sz="4400" dirty="0" smtClean="0">
                <a:solidFill>
                  <a:srgbClr val="FF0000"/>
                </a:solidFill>
              </a:rPr>
            </a:br>
            <a:r>
              <a:rPr lang="th-TH" sz="4400" dirty="0" smtClean="0">
                <a:solidFill>
                  <a:srgbClr val="FF0000"/>
                </a:solidFill>
              </a:rPr>
              <a:t>รองเลขาธิการ ก.ค.ศ.</a:t>
            </a:r>
            <a:endParaRPr lang="th-TH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653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7467600" cy="4873752"/>
          </a:xfr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th-TH" sz="2800" b="1" dirty="0">
                <a:solidFill>
                  <a:srgbClr val="0070C0"/>
                </a:solidFill>
              </a:rPr>
              <a:t>7. จัดให้มีแบบฟอร์มที่เกี่ยวกับการเงินโดยมี เลขที่ เล่มที่ พิมพ์ไว้แล้วโดยมีลำดับและมีทะเบียนคุม รับจากที่ใดตั้งแต่เล่มที่และเลขที่เท่าใด จ่ายให้ที่ใด เล่มที่และเลขที่เท่าใด</a:t>
            </a:r>
            <a:endParaRPr lang="en-US" sz="28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th-TH" sz="2800" b="1" dirty="0">
                <a:solidFill>
                  <a:srgbClr val="0070C0"/>
                </a:solidFill>
              </a:rPr>
              <a:t>8. ในกรณีที่ยกเลิกหรือใช้แบบฟอร์มที่เกี่ยวกับการเงิน ต้องเก็บไว้ให้ตรวจสอบได้</a:t>
            </a:r>
            <a:endParaRPr lang="en-US" sz="28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th-TH" sz="2800" b="1" dirty="0" smtClean="0">
                <a:solidFill>
                  <a:srgbClr val="0070C0"/>
                </a:solidFill>
              </a:rPr>
              <a:t>9</a:t>
            </a:r>
            <a:r>
              <a:rPr lang="th-TH" sz="2800" b="1" dirty="0">
                <a:solidFill>
                  <a:srgbClr val="0070C0"/>
                </a:solidFill>
              </a:rPr>
              <a:t>. วางระเบียบให้ผู้เก็บเงินนำเงินที่เก็บได้ และหลักฐานการเกิดหนี้พร้อมกับใบเสร็จรับเงินที่ยังเก็บไม่ได้ส่งผู้มีหน้าที่ตรวจสอบเพื่อทำการตรวจสอบเป็นประจำวัน</a:t>
            </a:r>
            <a:endParaRPr lang="en-US" sz="28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th-TH" sz="2800" b="1" dirty="0">
                <a:solidFill>
                  <a:srgbClr val="0070C0"/>
                </a:solidFill>
              </a:rPr>
              <a:t>10. ไม่ควรให้ทำการขูดลบรายการในบัญชีและเอกสารเกี่ยวกับการเงิน และไม่ควรจ่ายเงินตามใบรับเงินที่มีรอยขูดลบ</a:t>
            </a:r>
            <a:endParaRPr lang="en-US" sz="28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xmlns="" val="228428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sz="quarter" idx="1"/>
          </p:nvPr>
        </p:nvSpPr>
        <p:spPr>
          <a:xfrm>
            <a:off x="533400" y="1066800"/>
            <a:ext cx="7467600" cy="487375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b="1" dirty="0" smtClean="0">
                <a:solidFill>
                  <a:srgbClr val="00B050"/>
                </a:solidFill>
                <a:cs typeface="+mj-cs"/>
              </a:rPr>
              <a:t>การ</a:t>
            </a:r>
            <a:r>
              <a:rPr lang="th-TH" sz="3200" b="1" dirty="0">
                <a:solidFill>
                  <a:srgbClr val="00B050"/>
                </a:solidFill>
                <a:cs typeface="+mj-cs"/>
              </a:rPr>
              <a:t>พัสดุและการจ้างเหมา</a:t>
            </a:r>
            <a:endParaRPr lang="en-US" sz="3200" b="1" dirty="0">
              <a:solidFill>
                <a:srgbClr val="00B050"/>
              </a:solidFill>
              <a:cs typeface="+mj-cs"/>
            </a:endParaRPr>
          </a:p>
          <a:p>
            <a:pPr marL="0" indent="0">
              <a:buNone/>
            </a:pPr>
            <a:r>
              <a:rPr lang="th-TH" sz="2800" b="1" dirty="0">
                <a:solidFill>
                  <a:srgbClr val="0070C0"/>
                </a:solidFill>
                <a:cs typeface="+mj-cs"/>
              </a:rPr>
              <a:t>1. ให้ผู้บังคับบัญชาดูแลและตรวจตราให้เป็นไปตาม</a:t>
            </a:r>
            <a:r>
              <a:rPr lang="th-TH" sz="2800" b="1" dirty="0" smtClean="0">
                <a:solidFill>
                  <a:srgbClr val="0070C0"/>
                </a:solidFill>
                <a:cs typeface="+mj-cs"/>
              </a:rPr>
              <a:t>ระเบียบ การ</a:t>
            </a:r>
            <a:r>
              <a:rPr lang="th-TH" sz="2800" b="1" dirty="0">
                <a:solidFill>
                  <a:srgbClr val="0070C0"/>
                </a:solidFill>
                <a:cs typeface="+mj-cs"/>
              </a:rPr>
              <a:t>พัสดุและการจ้างเหมาโดยเคร่งครัด</a:t>
            </a:r>
            <a:endParaRPr lang="en-US" sz="2800" b="1" dirty="0">
              <a:solidFill>
                <a:srgbClr val="0070C0"/>
              </a:solidFill>
              <a:cs typeface="+mj-cs"/>
            </a:endParaRPr>
          </a:p>
          <a:p>
            <a:pPr marL="0" indent="0">
              <a:buNone/>
            </a:pPr>
            <a:r>
              <a:rPr lang="th-TH" sz="2800" b="1" dirty="0">
                <a:solidFill>
                  <a:srgbClr val="0070C0"/>
                </a:solidFill>
                <a:cs typeface="+mj-cs"/>
              </a:rPr>
              <a:t>2. การยืมต้องเป็นไปตามระเบียบและต้องมีหลักฐานการอนุมัติ  เป็นลายลักษณ์อักษร</a:t>
            </a:r>
            <a:endParaRPr lang="en-US" sz="2800" b="1" dirty="0">
              <a:solidFill>
                <a:srgbClr val="0070C0"/>
              </a:solidFill>
              <a:cs typeface="+mj-cs"/>
            </a:endParaRPr>
          </a:p>
          <a:p>
            <a:pPr marL="0" indent="0">
              <a:buNone/>
            </a:pPr>
            <a:r>
              <a:rPr lang="th-TH" sz="2800" b="1" dirty="0">
                <a:solidFill>
                  <a:srgbClr val="0070C0"/>
                </a:solidFill>
                <a:cs typeface="+mj-cs"/>
              </a:rPr>
              <a:t>3.ไม่ควรให้ทำการขูดลบรายการในบัญชีและเอกสาร</a:t>
            </a:r>
            <a:r>
              <a:rPr lang="th-TH" sz="2800" b="1" dirty="0" smtClean="0">
                <a:solidFill>
                  <a:srgbClr val="0070C0"/>
                </a:solidFill>
                <a:cs typeface="+mj-cs"/>
              </a:rPr>
              <a:t>เกี่ยวกับ การ</a:t>
            </a:r>
            <a:r>
              <a:rPr lang="th-TH" sz="2800" b="1" dirty="0">
                <a:solidFill>
                  <a:srgbClr val="0070C0"/>
                </a:solidFill>
                <a:cs typeface="+mj-cs"/>
              </a:rPr>
              <a:t>พัสดุ </a:t>
            </a:r>
            <a:r>
              <a:rPr lang="th-TH" sz="2800" b="1" dirty="0" smtClean="0">
                <a:solidFill>
                  <a:srgbClr val="0070C0"/>
                </a:solidFill>
                <a:cs typeface="+mj-cs"/>
              </a:rPr>
              <a:t/>
            </a:r>
            <a:br>
              <a:rPr lang="th-TH" sz="2800" b="1" dirty="0" smtClean="0">
                <a:solidFill>
                  <a:srgbClr val="0070C0"/>
                </a:solidFill>
                <a:cs typeface="+mj-cs"/>
              </a:rPr>
            </a:br>
            <a:r>
              <a:rPr lang="th-TH" sz="2800" b="1" dirty="0" smtClean="0">
                <a:solidFill>
                  <a:srgbClr val="0070C0"/>
                </a:solidFill>
                <a:cs typeface="+mj-cs"/>
              </a:rPr>
              <a:t>และ</a:t>
            </a:r>
            <a:r>
              <a:rPr lang="th-TH" sz="2800" b="1" dirty="0">
                <a:solidFill>
                  <a:srgbClr val="0070C0"/>
                </a:solidFill>
                <a:cs typeface="+mj-cs"/>
              </a:rPr>
              <a:t>ไม่ควรจ่ายพัสดุให้ตามใบเบิกที่มีการขูดลบ</a:t>
            </a:r>
            <a:endParaRPr lang="en-US" sz="2800" b="1" dirty="0">
              <a:solidFill>
                <a:srgbClr val="0070C0"/>
              </a:solidFill>
              <a:cs typeface="+mj-cs"/>
            </a:endParaRPr>
          </a:p>
          <a:p>
            <a:pPr marL="0" indent="0">
              <a:buNone/>
            </a:pPr>
            <a:endParaRPr lang="th-TH" sz="2800" dirty="0">
              <a:solidFill>
                <a:srgbClr val="0070C0"/>
              </a:solidFill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606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sz="quarter" idx="1"/>
          </p:nvPr>
        </p:nvSpPr>
        <p:spPr>
          <a:xfrm>
            <a:off x="533400" y="3048000"/>
            <a:ext cx="7696200" cy="25146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sz="2800" b="1" dirty="0" smtClean="0">
                <a:solidFill>
                  <a:srgbClr val="0070C0"/>
                </a:solidFill>
                <a:cs typeface="+mj-cs"/>
              </a:rPr>
              <a:t>	</a:t>
            </a:r>
            <a:r>
              <a:rPr lang="th-TH" sz="3200" b="1" dirty="0" smtClean="0">
                <a:solidFill>
                  <a:srgbClr val="7030A0"/>
                </a:solidFill>
                <a:cs typeface="+mj-cs"/>
              </a:rPr>
              <a:t>การ</a:t>
            </a:r>
            <a:r>
              <a:rPr lang="th-TH" sz="3200" b="1" dirty="0">
                <a:solidFill>
                  <a:srgbClr val="7030A0"/>
                </a:solidFill>
                <a:cs typeface="+mj-cs"/>
              </a:rPr>
              <a:t>ดำเนินการทางวินัย </a:t>
            </a:r>
            <a:r>
              <a:rPr lang="th-TH" sz="2800" b="1" dirty="0">
                <a:solidFill>
                  <a:srgbClr val="0070C0"/>
                </a:solidFill>
                <a:cs typeface="+mj-cs"/>
              </a:rPr>
              <a:t>คือ กระบวนการและขั้นตอนการดำเนินการ </a:t>
            </a:r>
            <a:r>
              <a:rPr lang="th-TH" sz="2800" b="1" dirty="0" smtClean="0">
                <a:solidFill>
                  <a:srgbClr val="0070C0"/>
                </a:solidFill>
                <a:cs typeface="+mj-cs"/>
              </a:rPr>
              <a:t/>
            </a:r>
            <a:br>
              <a:rPr lang="th-TH" sz="2800" b="1" dirty="0" smtClean="0">
                <a:solidFill>
                  <a:srgbClr val="0070C0"/>
                </a:solidFill>
                <a:cs typeface="+mj-cs"/>
              </a:rPr>
            </a:br>
            <a:r>
              <a:rPr lang="th-TH" sz="2800" b="1" dirty="0" smtClean="0">
                <a:solidFill>
                  <a:srgbClr val="0070C0"/>
                </a:solidFill>
                <a:cs typeface="+mj-cs"/>
              </a:rPr>
              <a:t>ใน</a:t>
            </a:r>
            <a:r>
              <a:rPr lang="th-TH" sz="2800" b="1" dirty="0">
                <a:solidFill>
                  <a:srgbClr val="0070C0"/>
                </a:solidFill>
                <a:cs typeface="+mj-cs"/>
              </a:rPr>
              <a:t>การออกคำสั่งลงโทษ </a:t>
            </a:r>
            <a:r>
              <a:rPr lang="th-TH" sz="2800" b="1" dirty="0" smtClean="0">
                <a:solidFill>
                  <a:srgbClr val="0070C0"/>
                </a:solidFill>
                <a:cs typeface="+mj-cs"/>
              </a:rPr>
              <a:t>ซึ่ง</a:t>
            </a:r>
            <a:r>
              <a:rPr lang="th-TH" sz="2800" b="1" dirty="0">
                <a:solidFill>
                  <a:srgbClr val="0070C0"/>
                </a:solidFill>
                <a:cs typeface="+mj-cs"/>
              </a:rPr>
              <a:t>เป็นขั้นตอนที่มีลำดับก่อนหลังต่อเนื่องกัน อันได้แก่ </a:t>
            </a:r>
            <a:r>
              <a:rPr lang="th-TH" sz="2800" b="1" dirty="0" smtClean="0">
                <a:solidFill>
                  <a:srgbClr val="0070C0"/>
                </a:solidFill>
                <a:cs typeface="+mj-cs"/>
              </a:rPr>
              <a:t/>
            </a:r>
            <a:br>
              <a:rPr lang="th-TH" sz="2800" b="1" dirty="0" smtClean="0">
                <a:solidFill>
                  <a:srgbClr val="0070C0"/>
                </a:solidFill>
                <a:cs typeface="+mj-cs"/>
              </a:rPr>
            </a:br>
            <a:r>
              <a:rPr lang="th-TH" sz="2800" b="1" dirty="0" smtClean="0">
                <a:solidFill>
                  <a:srgbClr val="0070C0"/>
                </a:solidFill>
                <a:cs typeface="+mj-cs"/>
              </a:rPr>
              <a:t>การ</a:t>
            </a:r>
            <a:r>
              <a:rPr lang="th-TH" sz="2800" b="1" dirty="0">
                <a:solidFill>
                  <a:srgbClr val="0070C0"/>
                </a:solidFill>
                <a:cs typeface="+mj-cs"/>
              </a:rPr>
              <a:t>ตั้งเรื่องกล่าวหา การสืบสวน สอบสวน การพิจารณาความผิดและกำหนดโทษ </a:t>
            </a:r>
            <a:r>
              <a:rPr lang="th-TH" sz="2800" b="1" dirty="0" smtClean="0">
                <a:solidFill>
                  <a:srgbClr val="0070C0"/>
                </a:solidFill>
                <a:cs typeface="+mj-cs"/>
              </a:rPr>
              <a:t/>
            </a:r>
            <a:br>
              <a:rPr lang="th-TH" sz="2800" b="1" dirty="0" smtClean="0">
                <a:solidFill>
                  <a:srgbClr val="0070C0"/>
                </a:solidFill>
                <a:cs typeface="+mj-cs"/>
              </a:rPr>
            </a:br>
            <a:r>
              <a:rPr lang="th-TH" sz="2800" b="1" dirty="0" smtClean="0">
                <a:solidFill>
                  <a:srgbClr val="0070C0"/>
                </a:solidFill>
                <a:cs typeface="+mj-cs"/>
              </a:rPr>
              <a:t>และ</a:t>
            </a:r>
            <a:r>
              <a:rPr lang="th-TH" sz="2800" b="1" dirty="0">
                <a:solidFill>
                  <a:srgbClr val="0070C0"/>
                </a:solidFill>
                <a:cs typeface="+mj-cs"/>
              </a:rPr>
              <a:t>การสั่งลงโทษรวมทั้งการดำเนินการต่างๆ ในระหว่างการสอบสวนพิจารณา </a:t>
            </a:r>
            <a:r>
              <a:rPr lang="th-TH" sz="2800" b="1" dirty="0" smtClean="0">
                <a:solidFill>
                  <a:srgbClr val="0070C0"/>
                </a:solidFill>
                <a:cs typeface="+mj-cs"/>
              </a:rPr>
              <a:t/>
            </a:r>
            <a:br>
              <a:rPr lang="th-TH" sz="2800" b="1" dirty="0" smtClean="0">
                <a:solidFill>
                  <a:srgbClr val="0070C0"/>
                </a:solidFill>
                <a:cs typeface="+mj-cs"/>
              </a:rPr>
            </a:br>
            <a:r>
              <a:rPr lang="th-TH" sz="2800" b="1" dirty="0" smtClean="0">
                <a:solidFill>
                  <a:srgbClr val="0070C0"/>
                </a:solidFill>
                <a:cs typeface="+mj-cs"/>
              </a:rPr>
              <a:t>เช่น </a:t>
            </a:r>
            <a:r>
              <a:rPr lang="th-TH" sz="2800" b="1" dirty="0">
                <a:solidFill>
                  <a:srgbClr val="0070C0"/>
                </a:solidFill>
                <a:cs typeface="+mj-cs"/>
              </a:rPr>
              <a:t>การสั่งพัก</a:t>
            </a:r>
            <a:r>
              <a:rPr lang="th-TH" sz="2800" b="1" dirty="0" smtClean="0">
                <a:solidFill>
                  <a:srgbClr val="0070C0"/>
                </a:solidFill>
                <a:cs typeface="+mj-cs"/>
              </a:rPr>
              <a:t>/ให้</a:t>
            </a:r>
            <a:r>
              <a:rPr lang="th-TH" sz="2800" b="1" dirty="0">
                <a:solidFill>
                  <a:srgbClr val="0070C0"/>
                </a:solidFill>
                <a:cs typeface="+mj-cs"/>
              </a:rPr>
              <a:t>ออกไว้ก่อน เพื่อรอฟังผลการสอบสวนพิจารณา เป็น</a:t>
            </a:r>
            <a:r>
              <a:rPr lang="th-TH" sz="2800" b="1" dirty="0" smtClean="0">
                <a:solidFill>
                  <a:srgbClr val="0070C0"/>
                </a:solidFill>
                <a:cs typeface="+mj-cs"/>
              </a:rPr>
              <a:t>ต้น</a:t>
            </a:r>
            <a:endParaRPr lang="en-US" sz="2800" b="1" dirty="0">
              <a:solidFill>
                <a:srgbClr val="0070C0"/>
              </a:solidFill>
              <a:cs typeface="+mj-cs"/>
            </a:endParaRPr>
          </a:p>
        </p:txBody>
      </p:sp>
      <p:sp>
        <p:nvSpPr>
          <p:cNvPr id="4" name="ตัวแทนเนื้อหา 2"/>
          <p:cNvSpPr txBox="1">
            <a:spLocks/>
          </p:cNvSpPr>
          <p:nvPr/>
        </p:nvSpPr>
        <p:spPr>
          <a:xfrm>
            <a:off x="609600" y="713232"/>
            <a:ext cx="7543800" cy="1905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>
            <a:normAutofit lnSpcReduction="10000"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thaiDist">
              <a:buFont typeface="Wingdings"/>
              <a:buNone/>
            </a:pPr>
            <a:r>
              <a:rPr lang="th-TH" sz="3200" b="1" dirty="0" smtClean="0">
                <a:solidFill>
                  <a:srgbClr val="FF0000"/>
                </a:solidFill>
                <a:cs typeface="+mj-cs"/>
              </a:rPr>
              <a:t>การดำเนินการทางวินัย</a:t>
            </a:r>
            <a:endParaRPr lang="en-US" sz="3200" b="1" dirty="0" smtClean="0">
              <a:solidFill>
                <a:srgbClr val="FF0000"/>
              </a:solidFill>
              <a:cs typeface="+mj-cs"/>
            </a:endParaRPr>
          </a:p>
          <a:p>
            <a:pPr marL="0" indent="0" algn="thaiDist">
              <a:buFont typeface="Wingdings"/>
              <a:buNone/>
            </a:pPr>
            <a:r>
              <a:rPr lang="th-TH" sz="2800" b="1" dirty="0" smtClean="0">
                <a:solidFill>
                  <a:srgbClr val="0070C0"/>
                </a:solidFill>
                <a:cs typeface="+mj-cs"/>
              </a:rPr>
              <a:t>	</a:t>
            </a:r>
            <a:r>
              <a:rPr lang="th-TH" sz="3200" b="1" dirty="0" smtClean="0">
                <a:solidFill>
                  <a:schemeClr val="accent1">
                    <a:lumMod val="75000"/>
                  </a:schemeClr>
                </a:solidFill>
                <a:cs typeface="+mj-cs"/>
              </a:rPr>
              <a:t>วินัย</a:t>
            </a:r>
            <a:r>
              <a:rPr lang="th-TH" sz="2800" b="1" dirty="0" smtClean="0">
                <a:solidFill>
                  <a:srgbClr val="0070C0"/>
                </a:solidFill>
                <a:cs typeface="+mj-cs"/>
              </a:rPr>
              <a:t> คือ กฎเกณฑ์ข้อบังคับที่ต้องปฏิบัติ หากฝ่าฝืนอาจต้องรับโทษ </a:t>
            </a:r>
            <a:br>
              <a:rPr lang="th-TH" sz="2800" b="1" dirty="0" smtClean="0">
                <a:solidFill>
                  <a:srgbClr val="0070C0"/>
                </a:solidFill>
                <a:cs typeface="+mj-cs"/>
              </a:rPr>
            </a:br>
            <a:r>
              <a:rPr lang="th-TH" sz="2800" b="1" dirty="0" smtClean="0">
                <a:solidFill>
                  <a:srgbClr val="0070C0"/>
                </a:solidFill>
                <a:cs typeface="+mj-cs"/>
              </a:rPr>
              <a:t>กล่าวอีกนัยหนึ่ง วินัย คือ การควบคุมความประพฤติให้อยู่ในระเบียบแบบแผนที่กำหนด</a:t>
            </a:r>
          </a:p>
          <a:p>
            <a:pPr marL="0" indent="0" algn="thaiDist">
              <a:buFont typeface="Wingdings"/>
              <a:buNone/>
            </a:pPr>
            <a:endParaRPr lang="th-TH" sz="2800" b="1" dirty="0">
              <a:solidFill>
                <a:srgbClr val="0070C0"/>
              </a:solidFill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0296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sz="quarter" idx="1"/>
          </p:nvPr>
        </p:nvSpPr>
        <p:spPr>
          <a:xfrm>
            <a:off x="533400" y="1752600"/>
            <a:ext cx="7162800" cy="3048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sz="3200" b="1" dirty="0" smtClean="0">
                <a:solidFill>
                  <a:srgbClr val="0070C0"/>
                </a:solidFill>
              </a:rPr>
              <a:t>1</a:t>
            </a:r>
            <a:r>
              <a:rPr lang="th-TH" sz="3200" b="1" dirty="0">
                <a:solidFill>
                  <a:srgbClr val="0070C0"/>
                </a:solidFill>
              </a:rPr>
              <a:t>. อุทธรณ์ภายใน 30 วัน นับแต่วันรับคำสั่งลงโทษ</a:t>
            </a:r>
            <a:endParaRPr lang="en-US" sz="32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th-TH" sz="3200" b="1" dirty="0">
                <a:solidFill>
                  <a:srgbClr val="0070C0"/>
                </a:solidFill>
              </a:rPr>
              <a:t>2. ทำหนังสืออุทธรณ์ต่อผู้บังคับบัญชาที่มีอำนาจพิจารณา</a:t>
            </a:r>
            <a:r>
              <a:rPr lang="th-TH" sz="3200" b="1" dirty="0" smtClean="0">
                <a:solidFill>
                  <a:srgbClr val="0070C0"/>
                </a:solidFill>
              </a:rPr>
              <a:t>อุทธรณ์ ตาม</a:t>
            </a:r>
            <a:r>
              <a:rPr lang="th-TH" sz="3200" b="1" dirty="0">
                <a:solidFill>
                  <a:srgbClr val="0070C0"/>
                </a:solidFill>
              </a:rPr>
              <a:t>กฎ </a:t>
            </a:r>
            <a:r>
              <a:rPr lang="th-TH" sz="3200" b="1" dirty="0" smtClean="0">
                <a:solidFill>
                  <a:srgbClr val="0070C0"/>
                </a:solidFill>
              </a:rPr>
              <a:t>ก.ค.</a:t>
            </a:r>
            <a:r>
              <a:rPr lang="th-TH" sz="3200" b="1" dirty="0">
                <a:solidFill>
                  <a:srgbClr val="0070C0"/>
                </a:solidFill>
              </a:rPr>
              <a:t>ศ. ว่าด้วยการอุทธรณ์และการพิจารณาอุทธรณ์ พ.ศ. 2550 </a:t>
            </a:r>
            <a:r>
              <a:rPr lang="th-TH" sz="3200" b="1" dirty="0" smtClean="0">
                <a:solidFill>
                  <a:srgbClr val="0070C0"/>
                </a:solidFill>
              </a:rPr>
              <a:t>โดย</a:t>
            </a:r>
            <a:r>
              <a:rPr lang="th-TH" sz="3200" b="1" dirty="0">
                <a:solidFill>
                  <a:srgbClr val="0070C0"/>
                </a:solidFill>
              </a:rPr>
              <a:t>ยื่นผ่านผู้บังคับบัญชาเดิมที่สั่งลงโทษหรือยื่นอุทธรณ์ต่อ </a:t>
            </a:r>
            <a:r>
              <a:rPr lang="th-TH" sz="3200" b="1" dirty="0" smtClean="0">
                <a:solidFill>
                  <a:srgbClr val="0070C0"/>
                </a:solidFill>
              </a:rPr>
              <a:t/>
            </a:r>
            <a:br>
              <a:rPr lang="th-TH" sz="3200" b="1" dirty="0" smtClean="0">
                <a:solidFill>
                  <a:srgbClr val="0070C0"/>
                </a:solidFill>
              </a:rPr>
            </a:br>
            <a:r>
              <a:rPr lang="th-TH" sz="3200" b="1" dirty="0" smtClean="0">
                <a:solidFill>
                  <a:srgbClr val="0070C0"/>
                </a:solidFill>
              </a:rPr>
              <a:t>อ.</a:t>
            </a:r>
            <a:r>
              <a:rPr lang="th-TH" sz="3200" b="1" dirty="0">
                <a:solidFill>
                  <a:srgbClr val="0070C0"/>
                </a:solidFill>
              </a:rPr>
              <a:t>ก.ค.ศ. </a:t>
            </a:r>
            <a:r>
              <a:rPr lang="th-TH" sz="3200" b="1" dirty="0" smtClean="0">
                <a:solidFill>
                  <a:srgbClr val="0070C0"/>
                </a:solidFill>
              </a:rPr>
              <a:t>เขต</a:t>
            </a:r>
            <a:r>
              <a:rPr lang="th-TH" sz="3200" b="1" dirty="0">
                <a:solidFill>
                  <a:srgbClr val="0070C0"/>
                </a:solidFill>
              </a:rPr>
              <a:t>พื้นที่การศึกษา หรือ อ.ก.ค.ศ. ที่ ก.ค.ศ. ตั้ง</a:t>
            </a:r>
            <a:r>
              <a:rPr lang="th-TH" sz="3200" b="1" dirty="0" smtClean="0">
                <a:solidFill>
                  <a:srgbClr val="0070C0"/>
                </a:solidFill>
              </a:rPr>
              <a:t>โดยตรง</a:t>
            </a:r>
            <a:br>
              <a:rPr lang="th-TH" sz="3200" b="1" dirty="0" smtClean="0">
                <a:solidFill>
                  <a:srgbClr val="0070C0"/>
                </a:solidFill>
              </a:rPr>
            </a:br>
            <a:r>
              <a:rPr lang="th-TH" sz="3200" b="1" dirty="0" smtClean="0">
                <a:solidFill>
                  <a:srgbClr val="0070C0"/>
                </a:solidFill>
              </a:rPr>
              <a:t>ก็</a:t>
            </a:r>
            <a:r>
              <a:rPr lang="th-TH" sz="3200" b="1" dirty="0">
                <a:solidFill>
                  <a:srgbClr val="0070C0"/>
                </a:solidFill>
              </a:rPr>
              <a:t>ได้</a:t>
            </a:r>
            <a:endParaRPr lang="en-US" sz="32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h-TH" sz="2800" b="1" dirty="0">
              <a:solidFill>
                <a:srgbClr val="0070C0"/>
              </a:solidFill>
            </a:endParaRPr>
          </a:p>
        </p:txBody>
      </p:sp>
      <p:sp>
        <p:nvSpPr>
          <p:cNvPr id="4" name="ตัวแทนเนื้อหา 2"/>
          <p:cNvSpPr txBox="1">
            <a:spLocks/>
          </p:cNvSpPr>
          <p:nvPr/>
        </p:nvSpPr>
        <p:spPr>
          <a:xfrm>
            <a:off x="533400" y="609600"/>
            <a:ext cx="7162800" cy="6705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</a:pPr>
            <a:r>
              <a:rPr lang="th-TH" sz="3200" b="1" dirty="0" smtClean="0">
                <a:solidFill>
                  <a:srgbClr val="FFFF00"/>
                </a:solidFill>
              </a:rPr>
              <a:t>การอุทธรณ์คำสั่งลงโทษสถานเบา (วินัยไม่ร้ายแรง)</a:t>
            </a:r>
            <a:endParaRPr lang="th-TH" sz="3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246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sz="quarter" idx="1"/>
          </p:nvPr>
        </p:nvSpPr>
        <p:spPr>
          <a:xfrm>
            <a:off x="533400" y="1676400"/>
            <a:ext cx="7467600" cy="28956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b="1" dirty="0" smtClean="0">
                <a:solidFill>
                  <a:srgbClr val="0070C0"/>
                </a:solidFill>
              </a:rPr>
              <a:t>1</a:t>
            </a:r>
            <a:r>
              <a:rPr lang="th-TH" sz="3200" b="1" dirty="0">
                <a:solidFill>
                  <a:srgbClr val="0070C0"/>
                </a:solidFill>
              </a:rPr>
              <a:t>. อุทธรณ์ภายใน 30 วัน นับแต่วันรับคำสั่งลงโทษ</a:t>
            </a:r>
            <a:endParaRPr lang="en-US" sz="32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th-TH" sz="3200" b="1" dirty="0">
                <a:solidFill>
                  <a:srgbClr val="0070C0"/>
                </a:solidFill>
              </a:rPr>
              <a:t>2. ทำหนังสืออุทธรณ์ต่อ ก.ค.ศ. โดยเขียนถึงประธาน ก.ค.ศ. หรือเลขาธิการ ก.ค.ศ.</a:t>
            </a:r>
            <a:endParaRPr lang="en-US" sz="32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th-TH" sz="3200" b="1" dirty="0" smtClean="0">
                <a:solidFill>
                  <a:srgbClr val="0070C0"/>
                </a:solidFill>
              </a:rPr>
              <a:t>3</a:t>
            </a:r>
            <a:r>
              <a:rPr lang="th-TH" sz="3200" b="1" dirty="0">
                <a:solidFill>
                  <a:srgbClr val="0070C0"/>
                </a:solidFill>
              </a:rPr>
              <a:t>. ยื่นหนังสืออุทธรณ์ที่สำนักงาน ก.ค.ศ. โดยตรง (หรือยื่นผ่านผู้บังคับบัญชาก็ได้) </a:t>
            </a:r>
            <a:endParaRPr lang="en-US" sz="32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h-TH" dirty="0"/>
          </a:p>
        </p:txBody>
      </p:sp>
      <p:sp>
        <p:nvSpPr>
          <p:cNvPr id="4" name="ตัวแทนเนื้อหา 2"/>
          <p:cNvSpPr txBox="1">
            <a:spLocks/>
          </p:cNvSpPr>
          <p:nvPr/>
        </p:nvSpPr>
        <p:spPr>
          <a:xfrm>
            <a:off x="542544" y="469392"/>
            <a:ext cx="7467600" cy="6705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</a:pPr>
            <a:r>
              <a:rPr lang="th-TH" sz="3600" b="1" dirty="0" smtClean="0">
                <a:solidFill>
                  <a:srgbClr val="FFFF00"/>
                </a:solidFill>
              </a:rPr>
              <a:t>การอุทธรณ์คำสั่งลงโทษสถานหนัก (วินัยร้ายแรง)</a:t>
            </a:r>
            <a:endParaRPr lang="th-TH" sz="3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2733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8001000" cy="57912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sz="2800" b="1" dirty="0" smtClean="0">
                <a:solidFill>
                  <a:srgbClr val="0070C0"/>
                </a:solidFill>
                <a:cs typeface="+mj-cs"/>
              </a:rPr>
              <a:t>	สำนักงาน </a:t>
            </a:r>
            <a:r>
              <a:rPr lang="th-TH" sz="2800" b="1" dirty="0">
                <a:solidFill>
                  <a:srgbClr val="0070C0"/>
                </a:solidFill>
                <a:cs typeface="+mj-cs"/>
              </a:rPr>
              <a:t>ก.ค.ศ. ให้ความสำคัญในเรื่อง</a:t>
            </a:r>
            <a:r>
              <a:rPr lang="th-TH" sz="2800" b="1" dirty="0" smtClean="0">
                <a:solidFill>
                  <a:srgbClr val="0070C0"/>
                </a:solidFill>
                <a:cs typeface="+mj-cs"/>
              </a:rPr>
              <a:t>ดังกล่าวจึง</a:t>
            </a:r>
            <a:r>
              <a:rPr lang="th-TH" sz="2800" b="1" dirty="0">
                <a:solidFill>
                  <a:srgbClr val="0070C0"/>
                </a:solidFill>
                <a:cs typeface="+mj-cs"/>
              </a:rPr>
              <a:t>ได้จัดโครงการประชุมสัมมนาให้ความรู้เกี่ยวกับการอุทธรณ์และการร้อง</a:t>
            </a:r>
            <a:r>
              <a:rPr lang="th-TH" sz="2800" b="1" dirty="0" smtClean="0">
                <a:solidFill>
                  <a:srgbClr val="0070C0"/>
                </a:solidFill>
                <a:cs typeface="+mj-cs"/>
              </a:rPr>
              <a:t>ทุกข์ การ</a:t>
            </a:r>
            <a:r>
              <a:rPr lang="th-TH" sz="2800" b="1" dirty="0">
                <a:solidFill>
                  <a:srgbClr val="0070C0"/>
                </a:solidFill>
                <a:cs typeface="+mj-cs"/>
              </a:rPr>
              <a:t>ดำเนินคดีทาง</a:t>
            </a:r>
            <a:r>
              <a:rPr lang="th-TH" sz="2800" b="1" dirty="0" smtClean="0">
                <a:solidFill>
                  <a:srgbClr val="0070C0"/>
                </a:solidFill>
                <a:cs typeface="+mj-cs"/>
              </a:rPr>
              <a:t>ปกครอง การ</a:t>
            </a:r>
            <a:r>
              <a:rPr lang="th-TH" sz="2800" b="1" dirty="0">
                <a:solidFill>
                  <a:srgbClr val="0070C0"/>
                </a:solidFill>
                <a:cs typeface="+mj-cs"/>
              </a:rPr>
              <a:t>ปฏิบัติงานเกี่ยวกับงานการเงิน</a:t>
            </a:r>
            <a:r>
              <a:rPr lang="th-TH" sz="2800" b="1" dirty="0" smtClean="0">
                <a:solidFill>
                  <a:srgbClr val="0070C0"/>
                </a:solidFill>
                <a:cs typeface="+mj-cs"/>
              </a:rPr>
              <a:t>และ การ</a:t>
            </a:r>
            <a:r>
              <a:rPr lang="th-TH" sz="2800" b="1" dirty="0">
                <a:solidFill>
                  <a:srgbClr val="0070C0"/>
                </a:solidFill>
                <a:cs typeface="+mj-cs"/>
              </a:rPr>
              <a:t>พัสดุแก่ข้าราชการครูและบุคลากรทางการ</a:t>
            </a:r>
            <a:r>
              <a:rPr lang="th-TH" sz="2800" b="1" dirty="0" smtClean="0">
                <a:solidFill>
                  <a:srgbClr val="0070C0"/>
                </a:solidFill>
                <a:cs typeface="+mj-cs"/>
              </a:rPr>
              <a:t>ศึกษา โดย</a:t>
            </a:r>
            <a:r>
              <a:rPr lang="th-TH" sz="2800" b="1" dirty="0">
                <a:solidFill>
                  <a:srgbClr val="0070C0"/>
                </a:solidFill>
                <a:cs typeface="+mj-cs"/>
              </a:rPr>
              <a:t>ให้</a:t>
            </a:r>
            <a:r>
              <a:rPr lang="th-TH" sz="2800" b="1" dirty="0" smtClean="0">
                <a:solidFill>
                  <a:srgbClr val="0070C0"/>
                </a:solidFill>
                <a:cs typeface="+mj-cs"/>
              </a:rPr>
              <a:t>ความรู้ ใน</a:t>
            </a:r>
            <a:r>
              <a:rPr lang="th-TH" sz="2800" b="1" dirty="0">
                <a:solidFill>
                  <a:srgbClr val="0070C0"/>
                </a:solidFill>
                <a:cs typeface="+mj-cs"/>
              </a:rPr>
              <a:t>ด้านการตรวจสอบการดำเนินงานของ</a:t>
            </a:r>
            <a:r>
              <a:rPr lang="th-TH" sz="2800" b="1" dirty="0" smtClean="0">
                <a:solidFill>
                  <a:srgbClr val="0070C0"/>
                </a:solidFill>
                <a:cs typeface="+mj-cs"/>
              </a:rPr>
              <a:t>สถานศึกษา</a:t>
            </a:r>
            <a:br>
              <a:rPr lang="th-TH" sz="2800" b="1" dirty="0" smtClean="0">
                <a:solidFill>
                  <a:srgbClr val="0070C0"/>
                </a:solidFill>
                <a:cs typeface="+mj-cs"/>
              </a:rPr>
            </a:br>
            <a:r>
              <a:rPr lang="th-TH" sz="2800" b="1" dirty="0" smtClean="0">
                <a:solidFill>
                  <a:srgbClr val="0070C0"/>
                </a:solidFill>
                <a:cs typeface="+mj-cs"/>
              </a:rPr>
              <a:t>โดย</a:t>
            </a:r>
            <a:r>
              <a:rPr lang="th-TH" sz="2800" b="1" dirty="0">
                <a:solidFill>
                  <a:srgbClr val="0070C0"/>
                </a:solidFill>
                <a:cs typeface="+mj-cs"/>
              </a:rPr>
              <a:t>การควบคุมของสำนักงานการตรวจเงิน</a:t>
            </a:r>
            <a:r>
              <a:rPr lang="th-TH" sz="2800" b="1" dirty="0" smtClean="0">
                <a:solidFill>
                  <a:srgbClr val="0070C0"/>
                </a:solidFill>
                <a:cs typeface="+mj-cs"/>
              </a:rPr>
              <a:t>แผ่นดิน/ </a:t>
            </a:r>
            <a:r>
              <a:rPr lang="th-TH" sz="2800" b="1" dirty="0">
                <a:solidFill>
                  <a:srgbClr val="0070C0"/>
                </a:solidFill>
                <a:cs typeface="+mj-cs"/>
              </a:rPr>
              <a:t>กฎหมายกับผลกระทบ</a:t>
            </a:r>
            <a:r>
              <a:rPr lang="th-TH" sz="2800" b="1" dirty="0" smtClean="0">
                <a:solidFill>
                  <a:srgbClr val="0070C0"/>
                </a:solidFill>
                <a:cs typeface="+mj-cs"/>
              </a:rPr>
              <a:t>ต่อ</a:t>
            </a:r>
            <a:br>
              <a:rPr lang="th-TH" sz="2800" b="1" dirty="0" smtClean="0">
                <a:solidFill>
                  <a:srgbClr val="0070C0"/>
                </a:solidFill>
                <a:cs typeface="+mj-cs"/>
              </a:rPr>
            </a:br>
            <a:r>
              <a:rPr lang="th-TH" sz="2800" b="1" dirty="0" smtClean="0">
                <a:solidFill>
                  <a:srgbClr val="0070C0"/>
                </a:solidFill>
                <a:cs typeface="+mj-cs"/>
              </a:rPr>
              <a:t>การจัดซื้อ จัด</a:t>
            </a:r>
            <a:r>
              <a:rPr lang="th-TH" sz="2800" b="1" dirty="0">
                <a:solidFill>
                  <a:srgbClr val="0070C0"/>
                </a:solidFill>
                <a:cs typeface="+mj-cs"/>
              </a:rPr>
              <a:t>จ้างภาครัฐ</a:t>
            </a:r>
            <a:r>
              <a:rPr lang="th-TH" sz="2800" b="1" dirty="0" smtClean="0">
                <a:solidFill>
                  <a:srgbClr val="0070C0"/>
                </a:solidFill>
                <a:cs typeface="+mj-cs"/>
              </a:rPr>
              <a:t>/หลักการ</a:t>
            </a:r>
            <a:r>
              <a:rPr lang="th-TH" sz="2800" b="1" dirty="0">
                <a:solidFill>
                  <a:srgbClr val="0070C0"/>
                </a:solidFill>
                <a:cs typeface="+mj-cs"/>
              </a:rPr>
              <a:t>และสาระสำคัญกฎหมายว่าด้วย</a:t>
            </a:r>
            <a:r>
              <a:rPr lang="th-TH" sz="2800" b="1" dirty="0" smtClean="0">
                <a:solidFill>
                  <a:srgbClr val="0070C0"/>
                </a:solidFill>
                <a:cs typeface="+mj-cs"/>
              </a:rPr>
              <a:t>ระเบียบ </a:t>
            </a:r>
            <a:br>
              <a:rPr lang="th-TH" sz="2800" b="1" dirty="0" smtClean="0">
                <a:solidFill>
                  <a:srgbClr val="0070C0"/>
                </a:solidFill>
                <a:cs typeface="+mj-cs"/>
              </a:rPr>
            </a:br>
            <a:r>
              <a:rPr lang="th-TH" sz="2800" b="1" dirty="0" smtClean="0">
                <a:solidFill>
                  <a:srgbClr val="0070C0"/>
                </a:solidFill>
                <a:cs typeface="+mj-cs"/>
              </a:rPr>
              <a:t>สำนัก</a:t>
            </a:r>
            <a:r>
              <a:rPr lang="th-TH" sz="2800" b="1" dirty="0">
                <a:solidFill>
                  <a:srgbClr val="0070C0"/>
                </a:solidFill>
                <a:cs typeface="+mj-cs"/>
              </a:rPr>
              <a:t>นายกรัฐมนตรีว่าด้วยพัสดุ</a:t>
            </a:r>
            <a:r>
              <a:rPr lang="th-TH" sz="2800" b="1" dirty="0" smtClean="0">
                <a:solidFill>
                  <a:srgbClr val="0070C0"/>
                </a:solidFill>
                <a:cs typeface="+mj-cs"/>
              </a:rPr>
              <a:t>/หลักการ</a:t>
            </a:r>
            <a:r>
              <a:rPr lang="th-TH" sz="2800" b="1" dirty="0">
                <a:solidFill>
                  <a:srgbClr val="0070C0"/>
                </a:solidFill>
                <a:cs typeface="+mj-cs"/>
              </a:rPr>
              <a:t>และสาระสำคัญกฎหมายว่าด้วยระเบียบสำนักนายกรัฐมนตรีว่าด้วยงานการเงินการคลัง/ การจัดทำบัญชีควบคุมการเบิกจ่ายเงินของหน่วยงานย่อย (สถานศึกษา)/ หลักการและสาระสำคัญเกี่ยวกับการพัสดุ </a:t>
            </a:r>
            <a:r>
              <a:rPr lang="th-TH" sz="2800" b="1" dirty="0" smtClean="0">
                <a:solidFill>
                  <a:srgbClr val="0070C0"/>
                </a:solidFill>
                <a:cs typeface="+mj-cs"/>
              </a:rPr>
              <a:t>สัญญา</a:t>
            </a:r>
            <a:br>
              <a:rPr lang="th-TH" sz="2800" b="1" dirty="0" smtClean="0">
                <a:solidFill>
                  <a:srgbClr val="0070C0"/>
                </a:solidFill>
                <a:cs typeface="+mj-cs"/>
              </a:rPr>
            </a:br>
            <a:r>
              <a:rPr lang="th-TH" sz="2800" b="1" dirty="0" smtClean="0">
                <a:solidFill>
                  <a:srgbClr val="0070C0"/>
                </a:solidFill>
                <a:cs typeface="+mj-cs"/>
              </a:rPr>
              <a:t>ทาง</a:t>
            </a:r>
            <a:r>
              <a:rPr lang="th-TH" sz="2800" b="1" dirty="0">
                <a:solidFill>
                  <a:srgbClr val="0070C0"/>
                </a:solidFill>
                <a:cs typeface="+mj-cs"/>
              </a:rPr>
              <a:t>ปกครองและคดีปกครองเกี่ยวกับงานพัสดุและการเงิน/ ประเภทของเงินสถานศึกษาและการปฏิบัติงานเกี่ยวกับพัสดุและการเงินใน</a:t>
            </a:r>
            <a:r>
              <a:rPr lang="th-TH" sz="2800" b="1" dirty="0" smtClean="0">
                <a:solidFill>
                  <a:srgbClr val="0070C0"/>
                </a:solidFill>
                <a:cs typeface="+mj-cs"/>
              </a:rPr>
              <a:t>สถานศึกษา ตลอดจน</a:t>
            </a:r>
            <a:r>
              <a:rPr lang="th-TH" sz="2800" b="1" dirty="0">
                <a:solidFill>
                  <a:srgbClr val="0070C0"/>
                </a:solidFill>
                <a:cs typeface="+mj-cs"/>
              </a:rPr>
              <a:t>หลักการและสาระสำคัญเกี่ยวกับการอุทธรณ์และการร้องทุกข์  </a:t>
            </a:r>
            <a:endParaRPr lang="en-US" sz="2800" b="1" dirty="0">
              <a:solidFill>
                <a:srgbClr val="0070C0"/>
              </a:solidFill>
              <a:cs typeface="+mj-cs"/>
            </a:endParaRPr>
          </a:p>
          <a:p>
            <a:pPr marL="0" indent="0" algn="thaiDist">
              <a:buNone/>
            </a:pPr>
            <a:endParaRPr lang="th-TH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6621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2620444" y="1143000"/>
            <a:ext cx="377563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h-TH" sz="8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ขอบคุณ</a:t>
            </a:r>
          </a:p>
          <a:p>
            <a:pPr algn="ctr"/>
            <a:r>
              <a:rPr lang="th-TH" sz="8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และ</a:t>
            </a:r>
          </a:p>
          <a:p>
            <a:pPr algn="ctr"/>
            <a:r>
              <a:rPr lang="th-TH" sz="8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สวัสดี</a:t>
            </a:r>
            <a:endParaRPr lang="th-TH" sz="8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3386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001000" cy="589756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thaiDist"/>
            <a:r>
              <a:rPr lang="th-TH" sz="3600" dirty="0"/>
              <a:t>	</a:t>
            </a:r>
            <a:r>
              <a:rPr lang="th-TH" sz="3800" b="1" dirty="0" smtClean="0">
                <a:solidFill>
                  <a:srgbClr val="0070C0"/>
                </a:solidFill>
              </a:rPr>
              <a:t>จาก</a:t>
            </a:r>
            <a:r>
              <a:rPr lang="th-TH" sz="3800" b="1" dirty="0">
                <a:solidFill>
                  <a:srgbClr val="0070C0"/>
                </a:solidFill>
              </a:rPr>
              <a:t>การพิจารณาการถูกลงโทษทางวินัยอย่าง</a:t>
            </a:r>
            <a:r>
              <a:rPr lang="th-TH" sz="3800" b="1" dirty="0" smtClean="0">
                <a:solidFill>
                  <a:srgbClr val="0070C0"/>
                </a:solidFill>
              </a:rPr>
              <a:t>ร้ายแรงและ</a:t>
            </a:r>
            <a:br>
              <a:rPr lang="th-TH" sz="3800" b="1" dirty="0" smtClean="0">
                <a:solidFill>
                  <a:srgbClr val="0070C0"/>
                </a:solidFill>
              </a:rPr>
            </a:br>
            <a:r>
              <a:rPr lang="th-TH" sz="3800" b="1" dirty="0" smtClean="0">
                <a:solidFill>
                  <a:srgbClr val="0070C0"/>
                </a:solidFill>
              </a:rPr>
              <a:t>ไม่</a:t>
            </a:r>
            <a:r>
              <a:rPr lang="th-TH" sz="3800" b="1" dirty="0">
                <a:solidFill>
                  <a:srgbClr val="0070C0"/>
                </a:solidFill>
              </a:rPr>
              <a:t>ร้ายแรง กรณีเกี่ยวกับการปฏิบัติงานการเงินและการพัสดุของข้าราชการครูและบุคลากรทางการศึกษา  จนนำไปสู่การอุทธรณ์คำสั่งลงโทษทางวินัยดังกล่าว </a:t>
            </a:r>
            <a:r>
              <a:rPr lang="th-TH" sz="3800" b="1" dirty="0" smtClean="0">
                <a:solidFill>
                  <a:srgbClr val="0070C0"/>
                </a:solidFill>
              </a:rPr>
              <a:t>พบว่าส่วน</a:t>
            </a:r>
            <a:r>
              <a:rPr lang="th-TH" sz="3800" b="1" dirty="0">
                <a:solidFill>
                  <a:srgbClr val="0070C0"/>
                </a:solidFill>
              </a:rPr>
              <a:t>หนึ่งมาจากการที่ข้าราชการครูและบุคลากร</a:t>
            </a:r>
            <a:r>
              <a:rPr lang="th-TH" sz="3800" b="1" dirty="0" smtClean="0">
                <a:solidFill>
                  <a:srgbClr val="0070C0"/>
                </a:solidFill>
              </a:rPr>
              <a:t>ทางการศึกษา</a:t>
            </a:r>
            <a:r>
              <a:rPr lang="th-TH" sz="3800" b="1" dirty="0">
                <a:solidFill>
                  <a:srgbClr val="0070C0"/>
                </a:solidFill>
              </a:rPr>
              <a:t>ไม่ได้</a:t>
            </a:r>
            <a:r>
              <a:rPr lang="th-TH" sz="3800" b="1" dirty="0" smtClean="0">
                <a:solidFill>
                  <a:srgbClr val="0070C0"/>
                </a:solidFill>
              </a:rPr>
              <a:t>รับการ</a:t>
            </a:r>
            <a:r>
              <a:rPr lang="th-TH" sz="3800" b="1" dirty="0">
                <a:solidFill>
                  <a:srgbClr val="0070C0"/>
                </a:solidFill>
              </a:rPr>
              <a:t>อบรมเกี่ยวกับการเงินและการพัสดุจากผู้มีความรู้ความชำนาญหรือ</a:t>
            </a:r>
            <a:r>
              <a:rPr lang="th-TH" sz="3800" b="1" dirty="0" smtClean="0">
                <a:solidFill>
                  <a:srgbClr val="0070C0"/>
                </a:solidFill>
              </a:rPr>
              <a:t>เชี่ยวชาญ จึง</a:t>
            </a:r>
            <a:r>
              <a:rPr lang="th-TH" sz="3800" b="1" dirty="0">
                <a:solidFill>
                  <a:srgbClr val="0070C0"/>
                </a:solidFill>
              </a:rPr>
              <a:t>ทำให้ข้าราชการครูและ</a:t>
            </a:r>
            <a:r>
              <a:rPr lang="th-TH" sz="3800" b="1" dirty="0" smtClean="0">
                <a:solidFill>
                  <a:srgbClr val="0070C0"/>
                </a:solidFill>
              </a:rPr>
              <a:t>บุคลากร</a:t>
            </a:r>
            <a:br>
              <a:rPr lang="th-TH" sz="3800" b="1" dirty="0" smtClean="0">
                <a:solidFill>
                  <a:srgbClr val="0070C0"/>
                </a:solidFill>
              </a:rPr>
            </a:br>
            <a:r>
              <a:rPr lang="th-TH" sz="3800" b="1" dirty="0" smtClean="0">
                <a:solidFill>
                  <a:srgbClr val="0070C0"/>
                </a:solidFill>
              </a:rPr>
              <a:t>ทาง</a:t>
            </a:r>
            <a:r>
              <a:rPr lang="th-TH" sz="3800" b="1" dirty="0">
                <a:solidFill>
                  <a:srgbClr val="0070C0"/>
                </a:solidFill>
              </a:rPr>
              <a:t>การศึกษาใน</a:t>
            </a:r>
            <a:r>
              <a:rPr lang="th-TH" sz="3800" b="1" dirty="0" smtClean="0">
                <a:solidFill>
                  <a:srgbClr val="0070C0"/>
                </a:solidFill>
              </a:rPr>
              <a:t>สถานศึกษาที่</a:t>
            </a:r>
            <a:r>
              <a:rPr lang="th-TH" sz="3800" b="1" dirty="0">
                <a:solidFill>
                  <a:srgbClr val="0070C0"/>
                </a:solidFill>
              </a:rPr>
              <a:t>ต่างๆ ที่ได้รับการแต่งตั้งให้ปฏิบัติหน้าที่งานการเงินและการพัสดุ ขาดความรู้ความเข้าใจเกี่ยวกับการเงิน</a:t>
            </a:r>
            <a:r>
              <a:rPr lang="th-TH" sz="3800" b="1" dirty="0" smtClean="0">
                <a:solidFill>
                  <a:srgbClr val="0070C0"/>
                </a:solidFill>
              </a:rPr>
              <a:t>และ</a:t>
            </a:r>
            <a:br>
              <a:rPr lang="th-TH" sz="3800" b="1" dirty="0" smtClean="0">
                <a:solidFill>
                  <a:srgbClr val="0070C0"/>
                </a:solidFill>
              </a:rPr>
            </a:br>
            <a:r>
              <a:rPr lang="th-TH" sz="3800" b="1" dirty="0" smtClean="0">
                <a:solidFill>
                  <a:srgbClr val="0070C0"/>
                </a:solidFill>
              </a:rPr>
              <a:t>การ</a:t>
            </a:r>
            <a:r>
              <a:rPr lang="th-TH" sz="3800" b="1" dirty="0">
                <a:solidFill>
                  <a:srgbClr val="0070C0"/>
                </a:solidFill>
              </a:rPr>
              <a:t>พัสดุ </a:t>
            </a:r>
            <a:r>
              <a:rPr lang="th-TH" sz="3800" b="1" dirty="0" smtClean="0">
                <a:solidFill>
                  <a:srgbClr val="0070C0"/>
                </a:solidFill>
              </a:rPr>
              <a:t>และ</a:t>
            </a:r>
            <a:r>
              <a:rPr lang="th-TH" sz="3800" b="1" dirty="0">
                <a:solidFill>
                  <a:srgbClr val="0070C0"/>
                </a:solidFill>
              </a:rPr>
              <a:t>การปฏิบัติงานการเงิน</a:t>
            </a:r>
            <a:r>
              <a:rPr lang="th-TH" sz="3800" b="1" dirty="0" smtClean="0">
                <a:solidFill>
                  <a:srgbClr val="0070C0"/>
                </a:solidFill>
              </a:rPr>
              <a:t>และการ</a:t>
            </a:r>
            <a:r>
              <a:rPr lang="th-TH" sz="3800" b="1" dirty="0">
                <a:solidFill>
                  <a:srgbClr val="0070C0"/>
                </a:solidFill>
              </a:rPr>
              <a:t>พัสดุผิดพลาด ทำให้</a:t>
            </a:r>
            <a:r>
              <a:rPr lang="th-TH" sz="3800" b="1" dirty="0" smtClean="0">
                <a:solidFill>
                  <a:srgbClr val="0070C0"/>
                </a:solidFill>
              </a:rPr>
              <a:t>เกิด</a:t>
            </a:r>
            <a:br>
              <a:rPr lang="th-TH" sz="3800" b="1" dirty="0" smtClean="0">
                <a:solidFill>
                  <a:srgbClr val="0070C0"/>
                </a:solidFill>
              </a:rPr>
            </a:br>
            <a:r>
              <a:rPr lang="th-TH" sz="3800" b="1" dirty="0" smtClean="0">
                <a:solidFill>
                  <a:srgbClr val="0070C0"/>
                </a:solidFill>
              </a:rPr>
              <a:t>ความ</a:t>
            </a:r>
            <a:r>
              <a:rPr lang="th-TH" sz="3800" b="1" dirty="0">
                <a:solidFill>
                  <a:srgbClr val="0070C0"/>
                </a:solidFill>
              </a:rPr>
              <a:t>เสียหายแก่ราชการจึงส่งผลให้ถูกดำเนินการทางวินัยอย่างร้ายแรงและไม่</a:t>
            </a:r>
            <a:r>
              <a:rPr lang="th-TH" sz="3800" b="1" dirty="0" smtClean="0">
                <a:solidFill>
                  <a:srgbClr val="0070C0"/>
                </a:solidFill>
              </a:rPr>
              <a:t>ร้ายแรง</a:t>
            </a:r>
            <a:endParaRPr lang="th-TH" sz="3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8537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sz="quarter" idx="1"/>
          </p:nvPr>
        </p:nvSpPr>
        <p:spPr>
          <a:xfrm>
            <a:off x="304800" y="1676400"/>
            <a:ext cx="8229600" cy="459682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b="1" dirty="0" smtClean="0">
                <a:solidFill>
                  <a:srgbClr val="FF0000"/>
                </a:solidFill>
                <a:cs typeface="+mj-cs"/>
              </a:rPr>
              <a:t>1. </a:t>
            </a:r>
            <a:r>
              <a:rPr lang="th-TH" sz="3200" b="1" dirty="0" smtClean="0">
                <a:solidFill>
                  <a:srgbClr val="FF0000"/>
                </a:solidFill>
              </a:rPr>
              <a:t>ปัญหา</a:t>
            </a:r>
            <a:r>
              <a:rPr lang="th-TH" sz="3200" b="1" dirty="0">
                <a:solidFill>
                  <a:srgbClr val="FF0000"/>
                </a:solidFill>
              </a:rPr>
              <a:t>การบริหารงานการเงิน</a:t>
            </a:r>
            <a:endParaRPr lang="en-US" sz="32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h-TH" sz="3000" dirty="0">
                <a:solidFill>
                  <a:srgbClr val="0070C0"/>
                </a:solidFill>
              </a:rPr>
              <a:t>	</a:t>
            </a:r>
            <a:r>
              <a:rPr lang="th-TH" sz="3000" b="1" dirty="0" smtClean="0">
                <a:solidFill>
                  <a:srgbClr val="0070C0"/>
                </a:solidFill>
              </a:rPr>
              <a:t>1.1 </a:t>
            </a:r>
            <a:r>
              <a:rPr lang="th-TH" sz="3000" b="1" dirty="0">
                <a:solidFill>
                  <a:srgbClr val="0070C0"/>
                </a:solidFill>
              </a:rPr>
              <a:t>โรงเรียนขนาดเล็กมีจำนวนครูน้อย ไม่สามารถที่จะมอบงานปฏิบัติหน้าที่ทางด้านการเงินให้ครบด้าน ได้แก่ การทำหน้าที่เป็นผู้รับ</a:t>
            </a:r>
            <a:r>
              <a:rPr lang="en-US" sz="3000" b="1" dirty="0">
                <a:solidFill>
                  <a:srgbClr val="0070C0"/>
                </a:solidFill>
              </a:rPr>
              <a:t>-</a:t>
            </a:r>
            <a:r>
              <a:rPr lang="th-TH" sz="3000" b="1" dirty="0">
                <a:solidFill>
                  <a:srgbClr val="0070C0"/>
                </a:solidFill>
              </a:rPr>
              <a:t>จ่ายเงิน, ทำหน้าที่เดินบัญชี จึงเกิดปัญหาว่า ครูที่ทำหน้าที่ผู้รับ</a:t>
            </a:r>
            <a:r>
              <a:rPr lang="en-US" sz="3000" b="1" dirty="0">
                <a:solidFill>
                  <a:srgbClr val="0070C0"/>
                </a:solidFill>
              </a:rPr>
              <a:t>-</a:t>
            </a:r>
            <a:r>
              <a:rPr lang="th-TH" sz="3000" b="1" dirty="0">
                <a:solidFill>
                  <a:srgbClr val="0070C0"/>
                </a:solidFill>
              </a:rPr>
              <a:t>จ่ายเงินต้องทำหน้าที่เดินบัญชีด้วย โดยหลักต้องเป็นคนละคน</a:t>
            </a:r>
            <a:r>
              <a:rPr lang="th-TH" sz="3000" b="1" dirty="0" smtClean="0">
                <a:solidFill>
                  <a:srgbClr val="0070C0"/>
                </a:solidFill>
              </a:rPr>
              <a:t>กัน </a:t>
            </a:r>
          </a:p>
          <a:p>
            <a:pPr marL="0" indent="0">
              <a:buNone/>
            </a:pPr>
            <a:r>
              <a:rPr lang="th-TH" sz="3000" b="1" dirty="0" smtClean="0">
                <a:solidFill>
                  <a:srgbClr val="0070C0"/>
                </a:solidFill>
              </a:rPr>
              <a:t>	1.2 ใช้</a:t>
            </a:r>
            <a:r>
              <a:rPr lang="th-TH" sz="3000" b="1" dirty="0">
                <a:solidFill>
                  <a:srgbClr val="0070C0"/>
                </a:solidFill>
              </a:rPr>
              <a:t>จ่ายเงินโดยไม่จัดทำแผนปฏิบัติราชการ จึงทำให้มีการใช้จ่ายเงินอย่างไร้</a:t>
            </a:r>
            <a:r>
              <a:rPr lang="th-TH" sz="3000" b="1" dirty="0" smtClean="0">
                <a:solidFill>
                  <a:srgbClr val="0070C0"/>
                </a:solidFill>
              </a:rPr>
              <a:t>ทิศทาง</a:t>
            </a:r>
            <a:endParaRPr lang="th-TH" sz="30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th-TH" sz="3000" b="1" dirty="0">
                <a:solidFill>
                  <a:srgbClr val="0070C0"/>
                </a:solidFill>
              </a:rPr>
              <a:t>	</a:t>
            </a:r>
            <a:r>
              <a:rPr lang="th-TH" sz="3000" b="1" dirty="0" smtClean="0">
                <a:solidFill>
                  <a:srgbClr val="0070C0"/>
                </a:solidFill>
              </a:rPr>
              <a:t>1.3 มี</a:t>
            </a:r>
            <a:r>
              <a:rPr lang="th-TH" sz="3000" b="1" dirty="0">
                <a:solidFill>
                  <a:srgbClr val="0070C0"/>
                </a:solidFill>
              </a:rPr>
              <a:t>การจ่ายเงินแก่เจ้าหนี้ก่อนที่จะมีการดำเนินการจัดซื้อ จัด</a:t>
            </a:r>
            <a:r>
              <a:rPr lang="th-TH" sz="3000" b="1" dirty="0" smtClean="0">
                <a:solidFill>
                  <a:srgbClr val="0070C0"/>
                </a:solidFill>
              </a:rPr>
              <a:t>จ้าง</a:t>
            </a:r>
            <a:endParaRPr lang="th-TH" sz="30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th-TH" sz="3000" b="1" dirty="0" smtClean="0">
                <a:solidFill>
                  <a:srgbClr val="0070C0"/>
                </a:solidFill>
              </a:rPr>
              <a:t>	</a:t>
            </a:r>
            <a:endParaRPr lang="en-US" dirty="0">
              <a:cs typeface="+mj-cs"/>
            </a:endParaRPr>
          </a:p>
          <a:p>
            <a:pPr marL="0" indent="0">
              <a:buNone/>
            </a:pPr>
            <a:endParaRPr lang="th-TH" dirty="0"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47800" y="533400"/>
            <a:ext cx="6629400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3600" b="1" dirty="0" smtClean="0">
                <a:solidFill>
                  <a:srgbClr val="FF0000"/>
                </a:solidFill>
              </a:rPr>
              <a:t>ปัญหาที่เกิดขึ้นอันเกี่ยวข้องกับเรื่องการเงินและการพัสดุ </a:t>
            </a:r>
            <a:endParaRPr lang="th-TH" sz="3600" dirty="0"/>
          </a:p>
        </p:txBody>
      </p:sp>
    </p:spTree>
    <p:extLst>
      <p:ext uri="{BB962C8B-B14F-4D97-AF65-F5344CB8AC3E}">
        <p14:creationId xmlns:p14="http://schemas.microsoft.com/office/powerpoint/2010/main" xmlns="" val="462465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sz="quarter" idx="1"/>
          </p:nvPr>
        </p:nvSpPr>
        <p:spPr>
          <a:xfrm>
            <a:off x="304800" y="990600"/>
            <a:ext cx="8229600" cy="48768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b="1" dirty="0" smtClean="0">
                <a:solidFill>
                  <a:srgbClr val="0070C0"/>
                </a:solidFill>
              </a:rPr>
              <a:t>1.4 </a:t>
            </a:r>
            <a:r>
              <a:rPr lang="th-TH" sz="3200" b="1" dirty="0">
                <a:solidFill>
                  <a:srgbClr val="0070C0"/>
                </a:solidFill>
              </a:rPr>
              <a:t>ครูที่รับผิดชอบไม่มีการเดินบัญชีการเงินให้เป็น</a:t>
            </a:r>
            <a:r>
              <a:rPr lang="th-TH" sz="3200" b="1" dirty="0" smtClean="0">
                <a:solidFill>
                  <a:srgbClr val="0070C0"/>
                </a:solidFill>
              </a:rPr>
              <a:t>ปัจจุบัน</a:t>
            </a:r>
            <a:endParaRPr lang="th-TH" sz="32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th-TH" sz="3200" b="1" dirty="0" smtClean="0">
                <a:solidFill>
                  <a:srgbClr val="0070C0"/>
                </a:solidFill>
              </a:rPr>
              <a:t>1.5 ผู้บริหาร</a:t>
            </a:r>
            <a:r>
              <a:rPr lang="th-TH" sz="3200" b="1" dirty="0">
                <a:solidFill>
                  <a:srgbClr val="0070C0"/>
                </a:solidFill>
              </a:rPr>
              <a:t>สถานศึกษา และครูที่ทำหน้าที่การเงิน ขาดความรู้ </a:t>
            </a:r>
            <a:r>
              <a:rPr lang="th-TH" sz="3200" b="1" dirty="0" smtClean="0">
                <a:solidFill>
                  <a:srgbClr val="0070C0"/>
                </a:solidFill>
              </a:rPr>
              <a:t/>
            </a:r>
            <a:br>
              <a:rPr lang="th-TH" sz="3200" b="1" dirty="0" smtClean="0">
                <a:solidFill>
                  <a:srgbClr val="0070C0"/>
                </a:solidFill>
              </a:rPr>
            </a:br>
            <a:r>
              <a:rPr lang="th-TH" sz="3200" b="1" dirty="0" smtClean="0">
                <a:solidFill>
                  <a:srgbClr val="0070C0"/>
                </a:solidFill>
              </a:rPr>
              <a:t>ความ</a:t>
            </a:r>
            <a:r>
              <a:rPr lang="th-TH" sz="3200" b="1" dirty="0">
                <a:solidFill>
                  <a:srgbClr val="0070C0"/>
                </a:solidFill>
              </a:rPr>
              <a:t>เข้าใจในเรื่องของการบริหารงบประมาณ ลักษณะของการใช้งบประมาณ </a:t>
            </a:r>
            <a:r>
              <a:rPr lang="th-TH" sz="3200" b="1" dirty="0" smtClean="0">
                <a:solidFill>
                  <a:srgbClr val="0070C0"/>
                </a:solidFill>
              </a:rPr>
              <a:t/>
            </a:r>
            <a:br>
              <a:rPr lang="th-TH" sz="3200" b="1" dirty="0" smtClean="0">
                <a:solidFill>
                  <a:srgbClr val="0070C0"/>
                </a:solidFill>
              </a:rPr>
            </a:br>
            <a:r>
              <a:rPr lang="th-TH" sz="3200" b="1" dirty="0" smtClean="0">
                <a:solidFill>
                  <a:srgbClr val="0070C0"/>
                </a:solidFill>
              </a:rPr>
              <a:t>(</a:t>
            </a:r>
            <a:r>
              <a:rPr lang="th-TH" sz="3200" b="1" dirty="0">
                <a:solidFill>
                  <a:srgbClr val="0070C0"/>
                </a:solidFill>
              </a:rPr>
              <a:t>งบรายจ่าย 3 ประเภท ได้แก่ งบบุคลากร </a:t>
            </a:r>
            <a:r>
              <a:rPr lang="th-TH" sz="3200" b="1" dirty="0" smtClean="0">
                <a:solidFill>
                  <a:srgbClr val="0070C0"/>
                </a:solidFill>
              </a:rPr>
              <a:t>งบดำเนินการ งบ</a:t>
            </a:r>
            <a:r>
              <a:rPr lang="th-TH" sz="3200" b="1" dirty="0">
                <a:solidFill>
                  <a:srgbClr val="0070C0"/>
                </a:solidFill>
              </a:rPr>
              <a:t>ลงทุน</a:t>
            </a:r>
            <a:r>
              <a:rPr lang="th-TH" sz="3200" b="1" dirty="0" smtClean="0">
                <a:solidFill>
                  <a:srgbClr val="0070C0"/>
                </a:solidFill>
              </a:rPr>
              <a:t>)</a:t>
            </a:r>
          </a:p>
          <a:p>
            <a:pPr marL="0" indent="0">
              <a:buNone/>
            </a:pPr>
            <a:r>
              <a:rPr lang="th-TH" sz="3200" b="1" dirty="0">
                <a:solidFill>
                  <a:srgbClr val="0070C0"/>
                </a:solidFill>
              </a:rPr>
              <a:t>1.6 ผู้บริหารสถานศึกษา เก็บเงินเกินอำนาจของตน หรือถอนเงินมาถือไว้</a:t>
            </a:r>
            <a:r>
              <a:rPr lang="th-TH" sz="3200" b="1" dirty="0" smtClean="0">
                <a:solidFill>
                  <a:srgbClr val="0070C0"/>
                </a:solidFill>
              </a:rPr>
              <a:t>เป็น</a:t>
            </a:r>
            <a:br>
              <a:rPr lang="th-TH" sz="3200" b="1" dirty="0" smtClean="0">
                <a:solidFill>
                  <a:srgbClr val="0070C0"/>
                </a:solidFill>
              </a:rPr>
            </a:br>
            <a:r>
              <a:rPr lang="th-TH" sz="3200" b="1" dirty="0" smtClean="0">
                <a:solidFill>
                  <a:srgbClr val="0070C0"/>
                </a:solidFill>
              </a:rPr>
              <a:t>เงิน</a:t>
            </a:r>
            <a:r>
              <a:rPr lang="th-TH" sz="3200" b="1" dirty="0">
                <a:solidFill>
                  <a:srgbClr val="0070C0"/>
                </a:solidFill>
              </a:rPr>
              <a:t>สดในมือโดยไม่มีเหตุแห่งการ</a:t>
            </a:r>
            <a:r>
              <a:rPr lang="th-TH" sz="3200" b="1" dirty="0" smtClean="0">
                <a:solidFill>
                  <a:srgbClr val="0070C0"/>
                </a:solidFill>
              </a:rPr>
              <a:t>จ่าย ยกเว้น </a:t>
            </a:r>
            <a:r>
              <a:rPr lang="th-TH" sz="3200" b="1" dirty="0">
                <a:solidFill>
                  <a:srgbClr val="0070C0"/>
                </a:solidFill>
              </a:rPr>
              <a:t>อาหารกลางวัน ที่สามารถถอนมาเก็บรักษาได้ในรูปสัญญายืมเงิน</a:t>
            </a:r>
          </a:p>
          <a:p>
            <a:pPr marL="0" indent="0">
              <a:buNone/>
            </a:pPr>
            <a:r>
              <a:rPr lang="th-TH" sz="3200" b="1" dirty="0">
                <a:solidFill>
                  <a:srgbClr val="0070C0"/>
                </a:solidFill>
              </a:rPr>
              <a:t>1.7 ไม่มีการแต่งตั้งคณะกรรมการเก็บรักษาเงิน</a:t>
            </a:r>
          </a:p>
          <a:p>
            <a:pPr marL="0" indent="0">
              <a:buNone/>
            </a:pPr>
            <a:endParaRPr lang="en-US" sz="30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dirty="0">
              <a:cs typeface="+mj-cs"/>
            </a:endParaRPr>
          </a:p>
          <a:p>
            <a:pPr marL="0" indent="0">
              <a:buNone/>
            </a:pPr>
            <a:endParaRPr lang="th-TH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1026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7924800" cy="44196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b="1" dirty="0" smtClean="0">
                <a:solidFill>
                  <a:srgbClr val="0070C0"/>
                </a:solidFill>
                <a:cs typeface="+mj-cs"/>
              </a:rPr>
              <a:t>1.8 ผู้บริหาร</a:t>
            </a:r>
            <a:r>
              <a:rPr lang="th-TH" sz="3200" b="1" dirty="0">
                <a:solidFill>
                  <a:srgbClr val="0070C0"/>
                </a:solidFill>
                <a:cs typeface="+mj-cs"/>
              </a:rPr>
              <a:t>สถานศึกษาขาดการกำกับดูแล ในการตรวจบัญชีการเงินในครั้งที่มีการเคลื่อนไหวทางการเงิน และ</a:t>
            </a:r>
            <a:r>
              <a:rPr lang="th-TH" sz="3200" b="1" dirty="0" smtClean="0">
                <a:solidFill>
                  <a:srgbClr val="0070C0"/>
                </a:solidFill>
                <a:cs typeface="+mj-cs"/>
              </a:rPr>
              <a:t>บัญชี</a:t>
            </a:r>
            <a:endParaRPr lang="th-TH" sz="3200" b="1" dirty="0">
              <a:solidFill>
                <a:srgbClr val="0070C0"/>
              </a:solidFill>
              <a:cs typeface="+mj-cs"/>
            </a:endParaRPr>
          </a:p>
          <a:p>
            <a:pPr marL="0" indent="0">
              <a:buNone/>
            </a:pPr>
            <a:r>
              <a:rPr lang="th-TH" sz="3200" b="1" dirty="0" smtClean="0">
                <a:solidFill>
                  <a:srgbClr val="0070C0"/>
                </a:solidFill>
                <a:cs typeface="+mj-cs"/>
              </a:rPr>
              <a:t>1.9 ใช้</a:t>
            </a:r>
            <a:r>
              <a:rPr lang="th-TH" sz="3200" b="1" dirty="0">
                <a:solidFill>
                  <a:srgbClr val="0070C0"/>
                </a:solidFill>
                <a:cs typeface="+mj-cs"/>
              </a:rPr>
              <a:t>เงินผิดประเภท (เงินอุดหนุนทั่วไป, เงินอุดหนุน</a:t>
            </a:r>
            <a:r>
              <a:rPr lang="th-TH" sz="3200" b="1" dirty="0" smtClean="0">
                <a:solidFill>
                  <a:srgbClr val="0070C0"/>
                </a:solidFill>
                <a:cs typeface="+mj-cs"/>
              </a:rPr>
              <a:t>ค่าใช้จ่าย ใน</a:t>
            </a:r>
            <a:r>
              <a:rPr lang="th-TH" sz="3200" b="1" dirty="0">
                <a:solidFill>
                  <a:srgbClr val="0070C0"/>
                </a:solidFill>
                <a:cs typeface="+mj-cs"/>
              </a:rPr>
              <a:t>การจัดการศึกษาขั้นพื้นฐานรายการค่าจัดการเรียนการสอน ได้แก่ ค่าใช้จ่ายรายหัว/ เงินอุดหนุนปัจจัยพื้นฐานสำหรับนักเรียนยากจน/ ค่าอาหารนักเรียนประจำพักนอน/งบประมาณสำหรับหนังสือประสบการณ์/อุปกรณ์การเรียน/เครื่องแบบนักเรียน/กิจกรรมพัฒนาคุณภาพผู้เรียน/และเงินอาหารเสริมอาหารกลางวัน)</a:t>
            </a:r>
            <a:endParaRPr lang="en-US" sz="3200" b="1" dirty="0">
              <a:solidFill>
                <a:srgbClr val="0070C0"/>
              </a:solidFill>
              <a:cs typeface="+mj-cs"/>
            </a:endParaRPr>
          </a:p>
          <a:p>
            <a:pPr marL="0" indent="0">
              <a:buNone/>
            </a:pPr>
            <a:endParaRPr lang="en-US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0422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7620000" cy="51054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FF0000"/>
                </a:solidFill>
                <a:latin typeface="Angsana New" panose="02020603050405020304" pitchFamily="18" charset="-34"/>
                <a:cs typeface="+mj-cs"/>
              </a:rPr>
              <a:t>2.  </a:t>
            </a:r>
            <a:r>
              <a:rPr lang="th-TH" sz="3200" b="1" dirty="0">
                <a:solidFill>
                  <a:srgbClr val="FF0000"/>
                </a:solidFill>
                <a:latin typeface="Angsana New" panose="02020603050405020304" pitchFamily="18" charset="-34"/>
                <a:cs typeface="+mj-cs"/>
              </a:rPr>
              <a:t>ปัญหาการบริหารงานพัสดุ</a:t>
            </a:r>
            <a:endParaRPr lang="en-US" sz="3200" b="1" dirty="0">
              <a:solidFill>
                <a:srgbClr val="FF0000"/>
              </a:solidFill>
              <a:latin typeface="Angsana New" panose="02020603050405020304" pitchFamily="18" charset="-34"/>
              <a:cs typeface="+mj-cs"/>
            </a:endParaRPr>
          </a:p>
          <a:p>
            <a:pPr marL="0" indent="0">
              <a:buNone/>
            </a:pPr>
            <a:r>
              <a:rPr lang="en-US" sz="3200" b="1" dirty="0" smtClean="0">
                <a:solidFill>
                  <a:srgbClr val="0070C0"/>
                </a:solidFill>
                <a:latin typeface="Angsana New" panose="02020603050405020304" pitchFamily="18" charset="-34"/>
                <a:cs typeface="+mj-cs"/>
              </a:rPr>
              <a:t>	2.1  </a:t>
            </a:r>
            <a:r>
              <a:rPr lang="th-TH" sz="3200" b="1" dirty="0">
                <a:solidFill>
                  <a:srgbClr val="0070C0"/>
                </a:solidFill>
                <a:latin typeface="Angsana New" panose="02020603050405020304" pitchFamily="18" charset="-34"/>
                <a:cs typeface="+mj-cs"/>
              </a:rPr>
              <a:t>มีการก่อหนี้ผูกพันก่อนทำเรื่องอนุมัติจัดซื้อจัดจ้าง</a:t>
            </a:r>
            <a:endParaRPr lang="en-US" sz="3200" b="1" dirty="0">
              <a:solidFill>
                <a:srgbClr val="0070C0"/>
              </a:solidFill>
              <a:latin typeface="Angsana New" panose="02020603050405020304" pitchFamily="18" charset="-34"/>
              <a:cs typeface="+mj-cs"/>
            </a:endParaRPr>
          </a:p>
          <a:p>
            <a:pPr marL="0" indent="0">
              <a:buNone/>
            </a:pPr>
            <a:r>
              <a:rPr lang="en-US" sz="3200" b="1" dirty="0" smtClean="0">
                <a:solidFill>
                  <a:srgbClr val="0070C0"/>
                </a:solidFill>
                <a:latin typeface="Angsana New" panose="02020603050405020304" pitchFamily="18" charset="-34"/>
                <a:cs typeface="+mj-cs"/>
              </a:rPr>
              <a:t>	2.2  </a:t>
            </a:r>
            <a:r>
              <a:rPr lang="th-TH" sz="3200" b="1" dirty="0">
                <a:solidFill>
                  <a:srgbClr val="0070C0"/>
                </a:solidFill>
                <a:latin typeface="Angsana New" panose="02020603050405020304" pitchFamily="18" charset="-34"/>
                <a:cs typeface="+mj-cs"/>
              </a:rPr>
              <a:t>ไม่มีการขออนุมัติการจัดซื้อจัดจ้าง</a:t>
            </a:r>
            <a:endParaRPr lang="en-US" sz="3200" b="1" dirty="0">
              <a:solidFill>
                <a:srgbClr val="0070C0"/>
              </a:solidFill>
              <a:latin typeface="Angsana New" panose="02020603050405020304" pitchFamily="18" charset="-34"/>
              <a:cs typeface="+mj-cs"/>
            </a:endParaRPr>
          </a:p>
          <a:p>
            <a:pPr marL="0" indent="0">
              <a:buNone/>
            </a:pPr>
            <a:r>
              <a:rPr lang="en-US" sz="3200" b="1" dirty="0" smtClean="0">
                <a:solidFill>
                  <a:srgbClr val="0070C0"/>
                </a:solidFill>
                <a:latin typeface="Angsana New" panose="02020603050405020304" pitchFamily="18" charset="-34"/>
                <a:cs typeface="+mj-cs"/>
              </a:rPr>
              <a:t>	2.3  </a:t>
            </a:r>
            <a:r>
              <a:rPr lang="th-TH" sz="3200" b="1" dirty="0">
                <a:solidFill>
                  <a:srgbClr val="0070C0"/>
                </a:solidFill>
                <a:latin typeface="Angsana New" panose="02020603050405020304" pitchFamily="18" charset="-34"/>
                <a:cs typeface="+mj-cs"/>
              </a:rPr>
              <a:t>ผูกขาดผู้จำหน่ายรายเดียว</a:t>
            </a:r>
            <a:endParaRPr lang="en-US" sz="3200" b="1" dirty="0">
              <a:solidFill>
                <a:srgbClr val="0070C0"/>
              </a:solidFill>
              <a:latin typeface="Angsana New" panose="02020603050405020304" pitchFamily="18" charset="-34"/>
              <a:cs typeface="+mj-cs"/>
            </a:endParaRPr>
          </a:p>
          <a:p>
            <a:pPr marL="0" indent="0">
              <a:buNone/>
            </a:pPr>
            <a:r>
              <a:rPr lang="en-US" sz="3200" b="1" dirty="0" smtClean="0">
                <a:solidFill>
                  <a:srgbClr val="0070C0"/>
                </a:solidFill>
                <a:latin typeface="Angsana New" panose="02020603050405020304" pitchFamily="18" charset="-34"/>
                <a:cs typeface="+mj-cs"/>
              </a:rPr>
              <a:t>	2</a:t>
            </a:r>
            <a:r>
              <a:rPr lang="th-TH" sz="3200" b="1" dirty="0">
                <a:solidFill>
                  <a:srgbClr val="0070C0"/>
                </a:solidFill>
                <a:latin typeface="Angsana New" panose="02020603050405020304" pitchFamily="18" charset="-34"/>
                <a:cs typeface="+mj-cs"/>
              </a:rPr>
              <a:t>.</a:t>
            </a:r>
            <a:r>
              <a:rPr lang="en-US" sz="3200" b="1" dirty="0">
                <a:solidFill>
                  <a:srgbClr val="0070C0"/>
                </a:solidFill>
                <a:latin typeface="Angsana New" panose="02020603050405020304" pitchFamily="18" charset="-34"/>
                <a:cs typeface="+mj-cs"/>
              </a:rPr>
              <a:t>4  </a:t>
            </a:r>
            <a:r>
              <a:rPr lang="th-TH" sz="3200" b="1" dirty="0">
                <a:solidFill>
                  <a:srgbClr val="0070C0"/>
                </a:solidFill>
                <a:latin typeface="Angsana New" panose="02020603050405020304" pitchFamily="18" charset="-34"/>
                <a:cs typeface="+mj-cs"/>
              </a:rPr>
              <a:t>ไม่มีการแต่งตั้งผู้รับผิดชอบในการเก็บรักษาพัสดุ ครุภัณฑ์ </a:t>
            </a:r>
            <a:endParaRPr lang="en-US" sz="3200" b="1" dirty="0">
              <a:solidFill>
                <a:srgbClr val="0070C0"/>
              </a:solidFill>
              <a:latin typeface="Angsana New" panose="02020603050405020304" pitchFamily="18" charset="-34"/>
              <a:cs typeface="+mj-cs"/>
            </a:endParaRPr>
          </a:p>
          <a:p>
            <a:pPr marL="0" indent="0">
              <a:buNone/>
            </a:pPr>
            <a:r>
              <a:rPr lang="en-US" sz="3200" b="1" dirty="0" smtClean="0">
                <a:solidFill>
                  <a:srgbClr val="0070C0"/>
                </a:solidFill>
                <a:latin typeface="Angsana New" panose="02020603050405020304" pitchFamily="18" charset="-34"/>
                <a:cs typeface="+mj-cs"/>
              </a:rPr>
              <a:t>	2.5  </a:t>
            </a:r>
            <a:r>
              <a:rPr lang="th-TH" sz="3200" b="1" dirty="0">
                <a:solidFill>
                  <a:srgbClr val="0070C0"/>
                </a:solidFill>
                <a:latin typeface="Angsana New" panose="02020603050405020304" pitchFamily="18" charset="-34"/>
                <a:cs typeface="+mj-cs"/>
              </a:rPr>
              <a:t>ไม่มีการจัดทำบัญชีพัสดุ</a:t>
            </a:r>
            <a:endParaRPr lang="en-US" sz="3200" b="1" dirty="0">
              <a:solidFill>
                <a:srgbClr val="0070C0"/>
              </a:solidFill>
              <a:latin typeface="Angsana New" panose="02020603050405020304" pitchFamily="18" charset="-34"/>
              <a:cs typeface="+mj-cs"/>
            </a:endParaRPr>
          </a:p>
          <a:p>
            <a:pPr marL="0" indent="0">
              <a:buNone/>
            </a:pPr>
            <a:r>
              <a:rPr lang="en-US" sz="3200" b="1" dirty="0" smtClean="0">
                <a:solidFill>
                  <a:srgbClr val="0070C0"/>
                </a:solidFill>
                <a:latin typeface="Angsana New" panose="02020603050405020304" pitchFamily="18" charset="-34"/>
                <a:cs typeface="+mj-cs"/>
              </a:rPr>
              <a:t>	2.6 </a:t>
            </a:r>
            <a:r>
              <a:rPr lang="th-TH" sz="3200" b="1" dirty="0">
                <a:solidFill>
                  <a:srgbClr val="0070C0"/>
                </a:solidFill>
                <a:latin typeface="Angsana New" panose="02020603050405020304" pitchFamily="18" charset="-34"/>
                <a:cs typeface="+mj-cs"/>
              </a:rPr>
              <a:t>วันที่เจ้าหน้าที่ส่งมอบพัสดุ ครุภัณฑ์ หรือมอบงานจ้าง </a:t>
            </a:r>
            <a:r>
              <a:rPr lang="th-TH" sz="3200" b="1" dirty="0" smtClean="0">
                <a:solidFill>
                  <a:srgbClr val="0070C0"/>
                </a:solidFill>
                <a:latin typeface="Angsana New" panose="02020603050405020304" pitchFamily="18" charset="-34"/>
                <a:cs typeface="+mj-cs"/>
              </a:rPr>
              <a:t/>
            </a:r>
            <a:br>
              <a:rPr lang="th-TH" sz="3200" b="1" dirty="0" smtClean="0">
                <a:solidFill>
                  <a:srgbClr val="0070C0"/>
                </a:solidFill>
                <a:latin typeface="Angsana New" panose="02020603050405020304" pitchFamily="18" charset="-34"/>
                <a:cs typeface="+mj-cs"/>
              </a:rPr>
            </a:br>
            <a:r>
              <a:rPr lang="th-TH" sz="3200" b="1" dirty="0" smtClean="0">
                <a:solidFill>
                  <a:srgbClr val="0070C0"/>
                </a:solidFill>
                <a:latin typeface="Angsana New" panose="02020603050405020304" pitchFamily="18" charset="-34"/>
                <a:cs typeface="+mj-cs"/>
              </a:rPr>
              <a:t>ไม่</a:t>
            </a:r>
            <a:r>
              <a:rPr lang="th-TH" sz="3200" b="1" dirty="0">
                <a:solidFill>
                  <a:srgbClr val="0070C0"/>
                </a:solidFill>
                <a:latin typeface="Angsana New" panose="02020603050405020304" pitchFamily="18" charset="-34"/>
                <a:cs typeface="+mj-cs"/>
              </a:rPr>
              <a:t>มีการตรวจรับพัสดุ ครุภัณฑ์ หรือรับมอบงานจ้าง ส่งผลให้</a:t>
            </a:r>
            <a:r>
              <a:rPr lang="th-TH" sz="3200" b="1" dirty="0" smtClean="0">
                <a:solidFill>
                  <a:srgbClr val="0070C0"/>
                </a:solidFill>
                <a:latin typeface="Angsana New" panose="02020603050405020304" pitchFamily="18" charset="-34"/>
                <a:cs typeface="+mj-cs"/>
              </a:rPr>
              <a:t>เกิด</a:t>
            </a:r>
            <a:br>
              <a:rPr lang="th-TH" sz="3200" b="1" dirty="0" smtClean="0">
                <a:solidFill>
                  <a:srgbClr val="0070C0"/>
                </a:solidFill>
                <a:latin typeface="Angsana New" panose="02020603050405020304" pitchFamily="18" charset="-34"/>
                <a:cs typeface="+mj-cs"/>
              </a:rPr>
            </a:br>
            <a:r>
              <a:rPr lang="th-TH" sz="3200" b="1" dirty="0" smtClean="0">
                <a:solidFill>
                  <a:srgbClr val="0070C0"/>
                </a:solidFill>
                <a:latin typeface="Angsana New" panose="02020603050405020304" pitchFamily="18" charset="-34"/>
                <a:cs typeface="+mj-cs"/>
              </a:rPr>
              <a:t>ความ</a:t>
            </a:r>
            <a:r>
              <a:rPr lang="th-TH" sz="3200" b="1" dirty="0">
                <a:solidFill>
                  <a:srgbClr val="0070C0"/>
                </a:solidFill>
                <a:latin typeface="Angsana New" panose="02020603050405020304" pitchFamily="18" charset="-34"/>
                <a:cs typeface="+mj-cs"/>
              </a:rPr>
              <a:t>เสียหายในภายหลังได้</a:t>
            </a:r>
            <a:endParaRPr lang="en-US" sz="3200" b="1" dirty="0">
              <a:solidFill>
                <a:srgbClr val="0070C0"/>
              </a:solidFill>
              <a:latin typeface="Angsana New" panose="02020603050405020304" pitchFamily="18" charset="-34"/>
              <a:cs typeface="+mj-cs"/>
            </a:endParaRP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th-TH" b="1" dirty="0"/>
          </a:p>
        </p:txBody>
      </p:sp>
    </p:spTree>
    <p:extLst>
      <p:ext uri="{BB962C8B-B14F-4D97-AF65-F5344CB8AC3E}">
        <p14:creationId xmlns:p14="http://schemas.microsoft.com/office/powerpoint/2010/main" xmlns="" val="2184925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sz="quarter" idx="1"/>
          </p:nvPr>
        </p:nvSpPr>
        <p:spPr>
          <a:xfrm>
            <a:off x="533400" y="990600"/>
            <a:ext cx="7467600" cy="43434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0070C0"/>
                </a:solidFill>
                <a:latin typeface="Angsana New" panose="02020603050405020304" pitchFamily="18" charset="-34"/>
              </a:rPr>
              <a:t>2.7  </a:t>
            </a:r>
            <a:r>
              <a:rPr lang="th-TH" sz="3200" b="1" dirty="0">
                <a:solidFill>
                  <a:srgbClr val="0070C0"/>
                </a:solidFill>
                <a:latin typeface="Angsana New" panose="02020603050405020304" pitchFamily="18" charset="-34"/>
              </a:rPr>
              <a:t>จัดซื้อพัสดุ ครุภัณฑ์ ไม่ตรงกับวัตถุประสงค์ของประเภทการใช้จ่าย</a:t>
            </a:r>
            <a:endParaRPr lang="en-US" sz="3200" b="1" dirty="0">
              <a:solidFill>
                <a:srgbClr val="0070C0"/>
              </a:solidFill>
              <a:latin typeface="Angsana New" panose="02020603050405020304" pitchFamily="18" charset="-34"/>
            </a:endParaRPr>
          </a:p>
          <a:p>
            <a:pPr marL="0" indent="0">
              <a:buNone/>
            </a:pPr>
            <a:r>
              <a:rPr lang="en-US" sz="3200" b="1" dirty="0" smtClean="0">
                <a:solidFill>
                  <a:srgbClr val="0070C0"/>
                </a:solidFill>
                <a:latin typeface="Angsana New" panose="02020603050405020304" pitchFamily="18" charset="-34"/>
              </a:rPr>
              <a:t>2.8  </a:t>
            </a:r>
            <a:r>
              <a:rPr lang="th-TH" sz="3200" b="1" dirty="0">
                <a:solidFill>
                  <a:srgbClr val="0070C0"/>
                </a:solidFill>
                <a:latin typeface="Angsana New" panose="02020603050405020304" pitchFamily="18" charset="-34"/>
              </a:rPr>
              <a:t>ไม่มีการตรวจสอบพัสดุประจำปี</a:t>
            </a:r>
            <a:endParaRPr lang="en-US" sz="3200" b="1" dirty="0">
              <a:solidFill>
                <a:srgbClr val="0070C0"/>
              </a:solidFill>
              <a:latin typeface="Angsana New" panose="02020603050405020304" pitchFamily="18" charset="-34"/>
            </a:endParaRPr>
          </a:p>
          <a:p>
            <a:pPr marL="0" indent="0">
              <a:buNone/>
            </a:pPr>
            <a:r>
              <a:rPr lang="en-US" sz="3200" b="1" dirty="0" smtClean="0">
                <a:solidFill>
                  <a:srgbClr val="0070C0"/>
                </a:solidFill>
                <a:latin typeface="Angsana New" panose="02020603050405020304" pitchFamily="18" charset="-34"/>
              </a:rPr>
              <a:t>2.9 </a:t>
            </a:r>
            <a:r>
              <a:rPr lang="th-TH" sz="3200" b="1" dirty="0">
                <a:solidFill>
                  <a:srgbClr val="0070C0"/>
                </a:solidFill>
                <a:latin typeface="Angsana New" panose="02020603050405020304" pitchFamily="18" charset="-34"/>
              </a:rPr>
              <a:t>ผู้ทำหน้าที่การเงินและพัสดุเป็นคนเดียวกันย่อมทำไม่ได้ เพราะจะทำให้เสี่ยงต่อการทุจริตได้มาก</a:t>
            </a:r>
            <a:endParaRPr lang="en-US" sz="3200" b="1" dirty="0">
              <a:solidFill>
                <a:srgbClr val="0070C0"/>
              </a:solidFill>
              <a:latin typeface="Angsana New" panose="02020603050405020304" pitchFamily="18" charset="-34"/>
            </a:endParaRPr>
          </a:p>
          <a:p>
            <a:pPr marL="0" indent="0">
              <a:buNone/>
            </a:pPr>
            <a:r>
              <a:rPr lang="en-US" sz="3200" b="1" dirty="0" smtClean="0">
                <a:solidFill>
                  <a:srgbClr val="0070C0"/>
                </a:solidFill>
                <a:latin typeface="Angsana New" panose="02020603050405020304" pitchFamily="18" charset="-34"/>
              </a:rPr>
              <a:t>2.10  </a:t>
            </a:r>
            <a:r>
              <a:rPr lang="th-TH" sz="3200" b="1" dirty="0">
                <a:solidFill>
                  <a:srgbClr val="0070C0"/>
                </a:solidFill>
                <a:latin typeface="Angsana New" panose="02020603050405020304" pitchFamily="18" charset="-34"/>
              </a:rPr>
              <a:t>ผู้บริหารสถานศึกษาจะทำหน้าที่เป็นผู้เบิกจ่ายเงินและ</a:t>
            </a:r>
            <a:r>
              <a:rPr lang="th-TH" sz="3200" b="1" dirty="0" smtClean="0">
                <a:solidFill>
                  <a:srgbClr val="0070C0"/>
                </a:solidFill>
                <a:latin typeface="Angsana New" panose="02020603050405020304" pitchFamily="18" charset="-34"/>
              </a:rPr>
              <a:t>เป็น ผู้</a:t>
            </a:r>
            <a:r>
              <a:rPr lang="th-TH" sz="3200" b="1" dirty="0">
                <a:solidFill>
                  <a:srgbClr val="0070C0"/>
                </a:solidFill>
                <a:latin typeface="Angsana New" panose="02020603050405020304" pitchFamily="18" charset="-34"/>
              </a:rPr>
              <a:t>สั่งซื้อสั่งจ้างเอง</a:t>
            </a:r>
            <a:endParaRPr lang="en-US" sz="3200" b="1" dirty="0">
              <a:solidFill>
                <a:srgbClr val="0070C0"/>
              </a:solidFill>
              <a:latin typeface="Angsana New" panose="02020603050405020304" pitchFamily="18" charset="-34"/>
            </a:endParaRPr>
          </a:p>
          <a:p>
            <a:pPr marL="0" indent="0">
              <a:buNone/>
            </a:pPr>
            <a:endParaRPr lang="th-TH" b="1" dirty="0"/>
          </a:p>
        </p:txBody>
      </p:sp>
    </p:spTree>
    <p:extLst>
      <p:ext uri="{BB962C8B-B14F-4D97-AF65-F5344CB8AC3E}">
        <p14:creationId xmlns:p14="http://schemas.microsoft.com/office/powerpoint/2010/main" xmlns="" val="416435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sz="quarter" idx="1"/>
          </p:nvPr>
        </p:nvSpPr>
        <p:spPr>
          <a:xfrm>
            <a:off x="533400" y="1143000"/>
            <a:ext cx="7467600" cy="5105400"/>
          </a:xfr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th-TH" sz="3200" b="1" dirty="0" smtClean="0">
                <a:solidFill>
                  <a:srgbClr val="FF0000"/>
                </a:solidFill>
                <a:cs typeface="+mj-cs"/>
              </a:rPr>
              <a:t>การเงิน</a:t>
            </a:r>
            <a:r>
              <a:rPr lang="th-TH" sz="3200" b="1" dirty="0">
                <a:solidFill>
                  <a:srgbClr val="FF0000"/>
                </a:solidFill>
                <a:cs typeface="+mj-cs"/>
              </a:rPr>
              <a:t>และบัญชี</a:t>
            </a:r>
            <a:endParaRPr lang="en-US" sz="3200" b="1" dirty="0">
              <a:solidFill>
                <a:srgbClr val="FF0000"/>
              </a:solidFill>
              <a:cs typeface="+mj-cs"/>
            </a:endParaRPr>
          </a:p>
          <a:p>
            <a:pPr marL="0" indent="0" algn="thaiDist">
              <a:buNone/>
            </a:pPr>
            <a:r>
              <a:rPr lang="th-TH" sz="2800" b="1" dirty="0" smtClean="0">
                <a:solidFill>
                  <a:srgbClr val="0070C0"/>
                </a:solidFill>
                <a:cs typeface="+mj-cs"/>
              </a:rPr>
              <a:t>1</a:t>
            </a:r>
            <a:r>
              <a:rPr lang="th-TH" sz="2800" b="1" dirty="0">
                <a:solidFill>
                  <a:srgbClr val="0070C0"/>
                </a:solidFill>
                <a:cs typeface="+mj-cs"/>
              </a:rPr>
              <a:t>. โดยปกติให้ถือว่า บรรดาเงินรายรับรายจ่ายทั้งมวลอันเกิดหรือเกี่ยวข้องกับหน่วยงาน อยู่ในความรับผิดชอบของหัวหน้าหน่วยงานนั้นๆ ที่จะต้องชดใช้ใน</a:t>
            </a:r>
            <a:r>
              <a:rPr lang="th-TH" sz="2800" b="1" dirty="0" smtClean="0">
                <a:solidFill>
                  <a:srgbClr val="0070C0"/>
                </a:solidFill>
                <a:cs typeface="+mj-cs"/>
              </a:rPr>
              <a:t>กรณี</a:t>
            </a:r>
            <a:br>
              <a:rPr lang="th-TH" sz="2800" b="1" dirty="0" smtClean="0">
                <a:solidFill>
                  <a:srgbClr val="0070C0"/>
                </a:solidFill>
                <a:cs typeface="+mj-cs"/>
              </a:rPr>
            </a:br>
            <a:r>
              <a:rPr lang="th-TH" sz="2800" b="1" dirty="0" smtClean="0">
                <a:solidFill>
                  <a:srgbClr val="0070C0"/>
                </a:solidFill>
                <a:cs typeface="+mj-cs"/>
              </a:rPr>
              <a:t>ที่</a:t>
            </a:r>
            <a:r>
              <a:rPr lang="th-TH" sz="2800" b="1" dirty="0">
                <a:solidFill>
                  <a:srgbClr val="0070C0"/>
                </a:solidFill>
                <a:cs typeface="+mj-cs"/>
              </a:rPr>
              <a:t>เกิดการเสียหายขึ้นตามกฎหมายข้อบังคับและรายละเอียดแบบแผนที่กำหนดไว้</a:t>
            </a:r>
            <a:endParaRPr lang="en-US" sz="2800" b="1" dirty="0">
              <a:solidFill>
                <a:srgbClr val="0070C0"/>
              </a:solidFill>
              <a:cs typeface="+mj-cs"/>
            </a:endParaRPr>
          </a:p>
          <a:p>
            <a:pPr marL="0" indent="0" algn="thaiDist">
              <a:buNone/>
            </a:pPr>
            <a:r>
              <a:rPr lang="th-TH" sz="2800" b="1" dirty="0" smtClean="0">
                <a:solidFill>
                  <a:srgbClr val="0070C0"/>
                </a:solidFill>
                <a:cs typeface="+mj-cs"/>
              </a:rPr>
              <a:t>2</a:t>
            </a:r>
            <a:r>
              <a:rPr lang="th-TH" sz="2800" b="1" dirty="0">
                <a:solidFill>
                  <a:srgbClr val="0070C0"/>
                </a:solidFill>
                <a:cs typeface="+mj-cs"/>
              </a:rPr>
              <a:t>. ให้ทุกหน่วยงานจัดให้มีที่เก็บเงินและเอกสารการเงินที่มั่นคงของทาง</a:t>
            </a:r>
            <a:r>
              <a:rPr lang="th-TH" sz="2800" b="1" dirty="0" smtClean="0">
                <a:solidFill>
                  <a:srgbClr val="0070C0"/>
                </a:solidFill>
                <a:cs typeface="+mj-cs"/>
              </a:rPr>
              <a:t>ราชการ</a:t>
            </a:r>
            <a:br>
              <a:rPr lang="th-TH" sz="2800" b="1" dirty="0" smtClean="0">
                <a:solidFill>
                  <a:srgbClr val="0070C0"/>
                </a:solidFill>
                <a:cs typeface="+mj-cs"/>
              </a:rPr>
            </a:br>
            <a:r>
              <a:rPr lang="th-TH" sz="2800" b="1" dirty="0" smtClean="0">
                <a:solidFill>
                  <a:srgbClr val="0070C0"/>
                </a:solidFill>
                <a:cs typeface="+mj-cs"/>
              </a:rPr>
              <a:t>ตาม</a:t>
            </a:r>
            <a:r>
              <a:rPr lang="th-TH" sz="2800" b="1" dirty="0">
                <a:solidFill>
                  <a:srgbClr val="0070C0"/>
                </a:solidFill>
                <a:cs typeface="+mj-cs"/>
              </a:rPr>
              <a:t>สมควรแก่การเงิน ห้ามมิให้ผู้รับผิดชอบเกี่ยวกับการเงินเก็บเงิน</a:t>
            </a:r>
            <a:r>
              <a:rPr lang="th-TH" sz="2800" b="1" dirty="0" smtClean="0">
                <a:solidFill>
                  <a:srgbClr val="0070C0"/>
                </a:solidFill>
                <a:cs typeface="+mj-cs"/>
              </a:rPr>
              <a:t>ของ</a:t>
            </a:r>
            <a:br>
              <a:rPr lang="th-TH" sz="2800" b="1" dirty="0" smtClean="0">
                <a:solidFill>
                  <a:srgbClr val="0070C0"/>
                </a:solidFill>
                <a:cs typeface="+mj-cs"/>
              </a:rPr>
            </a:br>
            <a:r>
              <a:rPr lang="th-TH" sz="2800" b="1" dirty="0" smtClean="0">
                <a:solidFill>
                  <a:srgbClr val="0070C0"/>
                </a:solidFill>
                <a:cs typeface="+mj-cs"/>
              </a:rPr>
              <a:t>ทาง</a:t>
            </a:r>
            <a:r>
              <a:rPr lang="th-TH" sz="2800" b="1" dirty="0">
                <a:solidFill>
                  <a:srgbClr val="0070C0"/>
                </a:solidFill>
                <a:cs typeface="+mj-cs"/>
              </a:rPr>
              <a:t>ราชการไว้นอกที่เก็บเงินของทางราชการ</a:t>
            </a:r>
            <a:endParaRPr lang="en-US" sz="2800" b="1" dirty="0">
              <a:solidFill>
                <a:srgbClr val="0070C0"/>
              </a:solidFill>
              <a:cs typeface="+mj-cs"/>
            </a:endParaRPr>
          </a:p>
          <a:p>
            <a:pPr marL="0" indent="0" algn="thaiDist">
              <a:buNone/>
            </a:pPr>
            <a:r>
              <a:rPr lang="th-TH" sz="2800" b="1" dirty="0">
                <a:solidFill>
                  <a:srgbClr val="0070C0"/>
                </a:solidFill>
                <a:cs typeface="+mj-cs"/>
              </a:rPr>
              <a:t>3. ให้ผู้บังคับบัญชาดูแลและตรวจตราเจ้าหน้าที่เกี่ยวกับการเงินและการบัญชีให้ปฏิบัติตามระเบียบแบบแผนที่ทางราชการกำหนด</a:t>
            </a:r>
            <a:r>
              <a:rPr lang="th-TH" sz="2800" b="1" dirty="0" smtClean="0">
                <a:solidFill>
                  <a:srgbClr val="0070C0"/>
                </a:solidFill>
                <a:cs typeface="+mj-cs"/>
              </a:rPr>
              <a:t>ไว้</a:t>
            </a:r>
            <a:r>
              <a:rPr lang="th-TH" sz="2800" b="1" dirty="0">
                <a:solidFill>
                  <a:srgbClr val="0070C0"/>
                </a:solidFill>
                <a:cs typeface="+mj-cs"/>
              </a:rPr>
              <a:t>โดยเคร่งครัด </a:t>
            </a:r>
            <a:r>
              <a:rPr lang="th-TH" sz="2800" b="1" dirty="0" smtClean="0">
                <a:solidFill>
                  <a:srgbClr val="0070C0"/>
                </a:solidFill>
                <a:cs typeface="+mj-cs"/>
              </a:rPr>
              <a:t>โดยเฉพาะ</a:t>
            </a:r>
            <a:br>
              <a:rPr lang="th-TH" sz="2800" b="1" dirty="0" smtClean="0">
                <a:solidFill>
                  <a:srgbClr val="0070C0"/>
                </a:solidFill>
                <a:cs typeface="+mj-cs"/>
              </a:rPr>
            </a:br>
            <a:r>
              <a:rPr lang="th-TH" sz="2800" b="1" dirty="0" smtClean="0">
                <a:solidFill>
                  <a:srgbClr val="0070C0"/>
                </a:solidFill>
                <a:cs typeface="+mj-cs"/>
              </a:rPr>
              <a:t>อย่าง</a:t>
            </a:r>
            <a:r>
              <a:rPr lang="th-TH" sz="2800" b="1" dirty="0">
                <a:solidFill>
                  <a:srgbClr val="0070C0"/>
                </a:solidFill>
                <a:cs typeface="+mj-cs"/>
              </a:rPr>
              <a:t>ยิ่งในการนำเงินเข้าและออกจากตู้นิรภัย กรรมการผู้ถือกุญแจจะต้องไปร่วมตรวจด้วยทุกครั้ง</a:t>
            </a:r>
            <a:endParaRPr lang="en-US" sz="2800" b="1" dirty="0">
              <a:solidFill>
                <a:srgbClr val="0070C0"/>
              </a:solidFill>
              <a:cs typeface="+mj-cs"/>
            </a:endParaRPr>
          </a:p>
          <a:p>
            <a:pPr marL="0" indent="0">
              <a:buNone/>
            </a:pPr>
            <a:endParaRPr lang="en-US" sz="2800" b="1" dirty="0"/>
          </a:p>
          <a:p>
            <a:pPr marL="0" indent="0">
              <a:buNone/>
            </a:pPr>
            <a:endParaRPr lang="th-TH" sz="28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2057400" y="368807"/>
            <a:ext cx="5181600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3600" b="1" dirty="0" smtClean="0"/>
              <a:t>การป้องกันการเงินบัญชีและพัสดุ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4069245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7467600" cy="5943600"/>
          </a:xfrm>
          <a:solidFill>
            <a:schemeClr val="accent4">
              <a:lumMod val="20000"/>
              <a:lumOff val="80000"/>
            </a:schemeClr>
          </a:solidFill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endParaRPr lang="en-US" sz="32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th-TH" sz="2900" b="1" dirty="0" smtClean="0">
                <a:solidFill>
                  <a:srgbClr val="0070C0"/>
                </a:solidFill>
              </a:rPr>
              <a:t>4. ให้แต่ละหน่วยงานจัดเจ้าหน้าที่ทำการตรวจสอบบ่อยครั้งที่สุดเท่าที่จะกระทำได้ว่าเจ้าหน้าที่การเงินและเจ้าหน้าที่การบัญชีได้ปฏิบัติงานให้เป็นไปตามกฎระเบียบข้อบังคับที่ได้วางไว้หรือไม่</a:t>
            </a:r>
            <a:endParaRPr lang="en-US" sz="2900" b="1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th-TH" sz="2900" b="1" dirty="0" smtClean="0">
                <a:solidFill>
                  <a:srgbClr val="0070C0"/>
                </a:solidFill>
              </a:rPr>
              <a:t>5. กำหนดแบ่งแยกความรับผิดชอบของผู้ปฏิบัติงานแต่ละคน โดยเฉพาะเจ้าหน้าที่การเงิน เจ้าหน้าที่การบัญชี เจ้าที่พัสดุ จะต้องไม่เป็นบุคคลเดียวกัน</a:t>
            </a:r>
            <a:endParaRPr lang="en-US" sz="2900" b="1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th-TH" sz="2900" b="1" dirty="0" smtClean="0">
                <a:solidFill>
                  <a:srgbClr val="0070C0"/>
                </a:solidFill>
              </a:rPr>
              <a:t>6</a:t>
            </a:r>
            <a:r>
              <a:rPr lang="th-TH" sz="2900" b="1" dirty="0">
                <a:solidFill>
                  <a:srgbClr val="0070C0"/>
                </a:solidFill>
              </a:rPr>
              <a:t>. มีการรวบรวมจัดทำคู่มือข้อบังคับและระเบียบที่ใช้เกี่ยวกับการปฏิบัติงานและจัดให้มีการอบรมเจ้าหน้าที่เพื่อให้เข้าใจในระเบียบและวิธีปฏิบัติเกี่ยวกับการเงิน หรือเชิญผู้ทรงคุณวุฒิเป็นผู้บรรยายใน</a:t>
            </a:r>
            <a:r>
              <a:rPr lang="th-TH" sz="2900" b="1" dirty="0" smtClean="0">
                <a:solidFill>
                  <a:srgbClr val="0070C0"/>
                </a:solidFill>
              </a:rPr>
              <a:t>โอกาส อัน</a:t>
            </a:r>
            <a:r>
              <a:rPr lang="th-TH" sz="2900" b="1" dirty="0">
                <a:solidFill>
                  <a:srgbClr val="0070C0"/>
                </a:solidFill>
              </a:rPr>
              <a:t>สมควรเป็นครั้งคราว</a:t>
            </a:r>
            <a:endParaRPr lang="en-US" sz="29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h-TH" sz="32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2495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เฉลียง">
  <a:themeElements>
    <a:clrScheme name="เฉลียง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เฉลียง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เฉลียง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98</TotalTime>
  <Words>655</Words>
  <Application>Microsoft Office PowerPoint</Application>
  <PresentationFormat>นำเสนอทางหน้าจอ (4:3)</PresentationFormat>
  <Paragraphs>59</Paragraphs>
  <Slides>16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16</vt:i4>
      </vt:variant>
    </vt:vector>
  </HeadingPairs>
  <TitlesOfParts>
    <vt:vector size="17" baseType="lpstr">
      <vt:lpstr>เฉลียง</vt:lpstr>
      <vt:lpstr>บรรยายพิเศษ การอุทธรณ์และการร้องทุกข์ การดำเนินคดีปกครอง การปฏิบัติงานเกี่ยวกับงานการเงินและพัสดุ  แก่ข้าราชการครูและบุคลากรทางการศึกษา  โดย  นายพินิจศักดิ์  สุวรรณรังค์ รองเลขาธิการ ก.ค.ศ.</vt:lpstr>
      <vt:lpstr> จากการพิจารณาการถูกลงโทษทางวินัยอย่างร้ายแรงและ ไม่ร้ายแรง กรณีเกี่ยวกับการปฏิบัติงานการเงินและการพัสดุของข้าราชการครูและบุคลากรทางการศึกษา  จนนำไปสู่การอุทธรณ์คำสั่งลงโทษทางวินัยดังกล่าว พบว่าส่วนหนึ่งมาจากการที่ข้าราชการครูและบุคลากรทางการศึกษาไม่ได้รับการอบรมเกี่ยวกับการเงินและการพัสดุจากผู้มีความรู้ความชำนาญหรือเชี่ยวชาญ จึงทำให้ข้าราชการครูและบุคลากร ทางการศึกษาในสถานศึกษาที่ต่างๆ ที่ได้รับการแต่งตั้งให้ปฏิบัติหน้าที่งานการเงินและการพัสดุ ขาดความรู้ความเข้าใจเกี่ยวกับการเงินและ การพัสดุ และการปฏิบัติงานการเงินและการพัสดุผิดพลาด ทำให้เกิด ความเสียหายแก่ราชการจึงส่งผลให้ถูกดำเนินการทางวินัยอย่างร้ายแรงและไม่ร้ายแรง</vt:lpstr>
      <vt:lpstr>ภาพนิ่ง 3</vt:lpstr>
      <vt:lpstr>ภาพนิ่ง 4</vt:lpstr>
      <vt:lpstr>ภาพนิ่ง 5</vt:lpstr>
      <vt:lpstr>ภาพนิ่ง 6</vt:lpstr>
      <vt:lpstr>ภาพนิ่ง 7</vt:lpstr>
      <vt:lpstr>ภาพนิ่ง 8</vt:lpstr>
      <vt:lpstr>ภาพนิ่ง 9</vt:lpstr>
      <vt:lpstr>ภาพนิ่ง 10</vt:lpstr>
      <vt:lpstr>ภาพนิ่ง 11</vt:lpstr>
      <vt:lpstr>ภาพนิ่ง 12</vt:lpstr>
      <vt:lpstr>ภาพนิ่ง 13</vt:lpstr>
      <vt:lpstr>ภาพนิ่ง 14</vt:lpstr>
      <vt:lpstr>ภาพนิ่ง 15</vt:lpstr>
      <vt:lpstr>ภาพนิ่ง 16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บรรยายพิเศษ การปฏิบัติงานเกี่ยวกับงานการเงินและพัสดุ  แก่ข้าราชการครูและบุคลากรทางการศึกษา  โดย  นายพินิจศักดิ์  สุวรรณรังค์ รองเลขาธิการ ก.ค.ศ.</dc:title>
  <dc:creator>ComLenovo</dc:creator>
  <cp:lastModifiedBy>Home Used</cp:lastModifiedBy>
  <cp:revision>28</cp:revision>
  <dcterms:created xsi:type="dcterms:W3CDTF">2013-09-25T06:53:25Z</dcterms:created>
  <dcterms:modified xsi:type="dcterms:W3CDTF">2013-10-22T08:42:49Z</dcterms:modified>
</cp:coreProperties>
</file>